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xlsx" ContentType="application/vnd.openxmlformats-officedocument.spreadsheetml.sheet"/>
  <Default Extension="wdp" ContentType="image/vnd.ms-photo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notesSlides/notesSlide4.xml" ContentType="application/vnd.openxmlformats-officedocument.presentationml.notesSlide+xml"/>
  <Override PartName="/ppt/charts/chart2.xml" ContentType="application/vnd.openxmlformats-officedocument.drawingml.chart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4"/>
  </p:notesMasterIdLst>
  <p:sldIdLst>
    <p:sldId id="397" r:id="rId2"/>
    <p:sldId id="435" r:id="rId3"/>
    <p:sldId id="436" r:id="rId4"/>
    <p:sldId id="437" r:id="rId5"/>
    <p:sldId id="438" r:id="rId6"/>
    <p:sldId id="439" r:id="rId7"/>
    <p:sldId id="290" r:id="rId8"/>
    <p:sldId id="348" r:id="rId9"/>
    <p:sldId id="349" r:id="rId10"/>
    <p:sldId id="291" r:id="rId11"/>
    <p:sldId id="274" r:id="rId12"/>
    <p:sldId id="350" r:id="rId13"/>
    <p:sldId id="283" r:id="rId14"/>
    <p:sldId id="320" r:id="rId15"/>
    <p:sldId id="321" r:id="rId16"/>
    <p:sldId id="322" r:id="rId17"/>
    <p:sldId id="280" r:id="rId18"/>
    <p:sldId id="278" r:id="rId19"/>
    <p:sldId id="282" r:id="rId20"/>
    <p:sldId id="258" r:id="rId21"/>
    <p:sldId id="277" r:id="rId22"/>
    <p:sldId id="357" r:id="rId23"/>
    <p:sldId id="356" r:id="rId24"/>
    <p:sldId id="325" r:id="rId25"/>
    <p:sldId id="382" r:id="rId26"/>
    <p:sldId id="275" r:id="rId27"/>
    <p:sldId id="399" r:id="rId28"/>
    <p:sldId id="400" r:id="rId29"/>
    <p:sldId id="302" r:id="rId30"/>
    <p:sldId id="292" r:id="rId31"/>
    <p:sldId id="296" r:id="rId32"/>
    <p:sldId id="295" r:id="rId33"/>
    <p:sldId id="422" r:id="rId34"/>
    <p:sldId id="297" r:id="rId35"/>
    <p:sldId id="298" r:id="rId36"/>
    <p:sldId id="425" r:id="rId37"/>
    <p:sldId id="426" r:id="rId38"/>
    <p:sldId id="299" r:id="rId39"/>
    <p:sldId id="427" r:id="rId40"/>
    <p:sldId id="300" r:id="rId41"/>
    <p:sldId id="428" r:id="rId42"/>
    <p:sldId id="421" r:id="rId43"/>
    <p:sldId id="408" r:id="rId44"/>
    <p:sldId id="429" r:id="rId45"/>
    <p:sldId id="430" r:id="rId46"/>
    <p:sldId id="409" r:id="rId47"/>
    <p:sldId id="432" r:id="rId48"/>
    <p:sldId id="431" r:id="rId49"/>
    <p:sldId id="410" r:id="rId50"/>
    <p:sldId id="270" r:id="rId51"/>
    <p:sldId id="273" r:id="rId52"/>
    <p:sldId id="269" r:id="rId53"/>
    <p:sldId id="335" r:id="rId54"/>
    <p:sldId id="336" r:id="rId55"/>
    <p:sldId id="271" r:id="rId56"/>
    <p:sldId id="268" r:id="rId57"/>
    <p:sldId id="285" r:id="rId58"/>
    <p:sldId id="289" r:id="rId59"/>
    <p:sldId id="261" r:id="rId60"/>
    <p:sldId id="331" r:id="rId61"/>
    <p:sldId id="351" r:id="rId62"/>
    <p:sldId id="352" r:id="rId63"/>
    <p:sldId id="411" r:id="rId64"/>
    <p:sldId id="412" r:id="rId65"/>
    <p:sldId id="326" r:id="rId66"/>
    <p:sldId id="367" r:id="rId67"/>
    <p:sldId id="368" r:id="rId68"/>
    <p:sldId id="369" r:id="rId69"/>
    <p:sldId id="417" r:id="rId70"/>
    <p:sldId id="371" r:id="rId71"/>
    <p:sldId id="338" r:id="rId72"/>
    <p:sldId id="394" r:id="rId73"/>
    <p:sldId id="339" r:id="rId74"/>
    <p:sldId id="418" r:id="rId75"/>
    <p:sldId id="419" r:id="rId76"/>
    <p:sldId id="420" r:id="rId77"/>
    <p:sldId id="342" r:id="rId78"/>
    <p:sldId id="345" r:id="rId79"/>
    <p:sldId id="343" r:id="rId80"/>
    <p:sldId id="395" r:id="rId81"/>
    <p:sldId id="396" r:id="rId82"/>
    <p:sldId id="413" r:id="rId83"/>
    <p:sldId id="378" r:id="rId84"/>
    <p:sldId id="375" r:id="rId85"/>
    <p:sldId id="416" r:id="rId86"/>
    <p:sldId id="377" r:id="rId87"/>
    <p:sldId id="303" r:id="rId88"/>
    <p:sldId id="405" r:id="rId89"/>
    <p:sldId id="308" r:id="rId90"/>
    <p:sldId id="304" r:id="rId91"/>
    <p:sldId id="380" r:id="rId92"/>
    <p:sldId id="385" r:id="rId93"/>
    <p:sldId id="386" r:id="rId94"/>
    <p:sldId id="407" r:id="rId95"/>
    <p:sldId id="387" r:id="rId96"/>
    <p:sldId id="402" r:id="rId97"/>
    <p:sldId id="433" r:id="rId98"/>
    <p:sldId id="404" r:id="rId99"/>
    <p:sldId id="406" r:id="rId100"/>
    <p:sldId id="414" r:id="rId101"/>
    <p:sldId id="415" r:id="rId102"/>
    <p:sldId id="389" r:id="rId103"/>
    <p:sldId id="390" r:id="rId104"/>
    <p:sldId id="391" r:id="rId105"/>
    <p:sldId id="288" r:id="rId106"/>
    <p:sldId id="358" r:id="rId107"/>
    <p:sldId id="359" r:id="rId108"/>
    <p:sldId id="360" r:id="rId109"/>
    <p:sldId id="381" r:id="rId110"/>
    <p:sldId id="398" r:id="rId111"/>
    <p:sldId id="401" r:id="rId112"/>
    <p:sldId id="318" r:id="rId113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5828"/>
    <a:srgbClr val="06176E"/>
    <a:srgbClr val="0A2F6A"/>
    <a:srgbClr val="0A536A"/>
    <a:srgbClr val="123E62"/>
    <a:srgbClr val="070D45"/>
    <a:srgbClr val="052047"/>
    <a:srgbClr val="0A2542"/>
    <a:srgbClr val="0C2C50"/>
    <a:srgbClr val="0D1C6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84403" autoAdjust="0"/>
  </p:normalViewPr>
  <p:slideViewPr>
    <p:cSldViewPr>
      <p:cViewPr>
        <p:scale>
          <a:sx n="82" d="100"/>
          <a:sy n="82" d="100"/>
        </p:scale>
        <p:origin x="1944" y="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110" Type="http://schemas.openxmlformats.org/officeDocument/2006/relationships/slide" Target="slides/slide109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notesMaster" Target="notesMasters/notesMaster1.xml"/><Relationship Id="rId115" Type="http://schemas.openxmlformats.org/officeDocument/2006/relationships/presProps" Target="presProps.xml"/><Relationship Id="rId116" Type="http://schemas.openxmlformats.org/officeDocument/2006/relationships/viewProps" Target="viewProps.xml"/><Relationship Id="rId117" Type="http://schemas.openxmlformats.org/officeDocument/2006/relationships/theme" Target="theme/theme1.xml"/><Relationship Id="rId118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00" Type="http://schemas.openxmlformats.org/officeDocument/2006/relationships/slide" Target="slides/slide99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2014</c:v>
                </c:pt>
              </c:strCache>
            </c:strRef>
          </c:tx>
          <c:invertIfNegative val="0"/>
          <c:cat>
            <c:strRef>
              <c:f>工作表1!$A$2:$A$3</c:f>
              <c:strCache>
                <c:ptCount val="2"/>
                <c:pt idx="0">
                  <c:v>Bitcoin</c:v>
                </c:pt>
                <c:pt idx="1">
                  <c:v>定存</c:v>
                </c:pt>
              </c:strCache>
            </c:strRef>
          </c:cat>
          <c:val>
            <c:numRef>
              <c:f>工作表1!$B$2:$B$3</c:f>
              <c:numCache>
                <c:formatCode>0.00%</c:formatCode>
                <c:ptCount val="2"/>
                <c:pt idx="0" formatCode="0%">
                  <c:v>4.71</c:v>
                </c:pt>
                <c:pt idx="1">
                  <c:v>0.0147</c:v>
                </c:pt>
              </c:numCache>
            </c:numRef>
          </c:val>
        </c:ser>
        <c:ser>
          <c:idx val="1"/>
          <c:order val="1"/>
          <c:tx>
            <c:strRef>
              <c:f>工作表1!$C$1</c:f>
              <c:strCache>
                <c:ptCount val="1"/>
                <c:pt idx="0">
                  <c:v>2015</c:v>
                </c:pt>
              </c:strCache>
            </c:strRef>
          </c:tx>
          <c:invertIfNegative val="0"/>
          <c:cat>
            <c:strRef>
              <c:f>工作表1!$A$2:$A$3</c:f>
              <c:strCache>
                <c:ptCount val="2"/>
                <c:pt idx="0">
                  <c:v>Bitcoin</c:v>
                </c:pt>
                <c:pt idx="1">
                  <c:v>定存</c:v>
                </c:pt>
              </c:strCache>
            </c:strRef>
          </c:cat>
          <c:val>
            <c:numRef>
              <c:f>工作表1!$C$2:$C$3</c:f>
              <c:numCache>
                <c:formatCode>0.00%</c:formatCode>
                <c:ptCount val="2"/>
                <c:pt idx="0" formatCode="0%">
                  <c:v>2.85</c:v>
                </c:pt>
                <c:pt idx="1">
                  <c:v>0.0147</c:v>
                </c:pt>
              </c:numCache>
            </c:numRef>
          </c:val>
        </c:ser>
        <c:ser>
          <c:idx val="2"/>
          <c:order val="2"/>
          <c:tx>
            <c:strRef>
              <c:f>工作表1!$D$1</c:f>
              <c:strCache>
                <c:ptCount val="1"/>
                <c:pt idx="0">
                  <c:v>2016</c:v>
                </c:pt>
              </c:strCache>
            </c:strRef>
          </c:tx>
          <c:invertIfNegative val="0"/>
          <c:cat>
            <c:strRef>
              <c:f>工作表1!$A$2:$A$3</c:f>
              <c:strCache>
                <c:ptCount val="2"/>
                <c:pt idx="0">
                  <c:v>Bitcoin</c:v>
                </c:pt>
                <c:pt idx="1">
                  <c:v>定存</c:v>
                </c:pt>
              </c:strCache>
            </c:strRef>
          </c:cat>
          <c:val>
            <c:numRef>
              <c:f>工作表1!$D$2:$D$3</c:f>
              <c:numCache>
                <c:formatCode>0.00%</c:formatCode>
                <c:ptCount val="2"/>
                <c:pt idx="0" formatCode="0%">
                  <c:v>10.42</c:v>
                </c:pt>
                <c:pt idx="1">
                  <c:v>0.01295</c:v>
                </c:pt>
              </c:numCache>
            </c:numRef>
          </c:val>
        </c:ser>
        <c:ser>
          <c:idx val="3"/>
          <c:order val="3"/>
          <c:tx>
            <c:strRef>
              <c:f>工作表1!$E$1</c:f>
              <c:strCache>
                <c:ptCount val="1"/>
                <c:pt idx="0">
                  <c:v>2017</c:v>
                </c:pt>
              </c:strCache>
            </c:strRef>
          </c:tx>
          <c:invertIfNegative val="0"/>
          <c:cat>
            <c:strRef>
              <c:f>工作表1!$A$2:$A$3</c:f>
              <c:strCache>
                <c:ptCount val="2"/>
                <c:pt idx="0">
                  <c:v>Bitcoin</c:v>
                </c:pt>
                <c:pt idx="1">
                  <c:v>定存</c:v>
                </c:pt>
              </c:strCache>
            </c:strRef>
          </c:cat>
          <c:val>
            <c:numRef>
              <c:f>工作表1!$E$2:$E$3</c:f>
              <c:numCache>
                <c:formatCode>0.00%</c:formatCode>
                <c:ptCount val="2"/>
                <c:pt idx="0" formatCode="0%">
                  <c:v>59.0</c:v>
                </c:pt>
                <c:pt idx="1">
                  <c:v>0.01115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049513328"/>
        <c:axId val="1049515616"/>
      </c:barChart>
      <c:catAx>
        <c:axId val="1049513328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crossAx val="1049515616"/>
        <c:crosses val="autoZero"/>
        <c:auto val="1"/>
        <c:lblAlgn val="ctr"/>
        <c:lblOffset val="100"/>
        <c:noMultiLvlLbl val="0"/>
      </c:catAx>
      <c:valAx>
        <c:axId val="1049515616"/>
        <c:scaling>
          <c:orientation val="minMax"/>
        </c:scaling>
        <c:delete val="0"/>
        <c:axPos val="l"/>
        <c:majorGridlines/>
        <c:numFmt formatCode="0%" sourceLinked="1"/>
        <c:majorTickMark val="out"/>
        <c:minorTickMark val="none"/>
        <c:tickLblPos val="nextTo"/>
        <c:crossAx val="1049513328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zh-TW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2013</c:v>
                </c:pt>
              </c:strCache>
            </c:strRef>
          </c:tx>
          <c:invertIfNegative val="0"/>
          <c:dLbls>
            <c:spPr>
              <a:noFill/>
              <a:ln>
                <a:noFill/>
              </a:ln>
              <a:effectLst/>
            </c:sp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工作表1!$A$2</c:f>
              <c:strCache>
                <c:ptCount val="1"/>
                <c:pt idx="0">
                  <c:v>類別 1</c:v>
                </c:pt>
              </c:strCache>
            </c:strRef>
          </c:cat>
          <c:val>
            <c:numRef>
              <c:f>工作表1!$B$2</c:f>
              <c:numCache>
                <c:formatCode>General</c:formatCode>
                <c:ptCount val="1"/>
                <c:pt idx="0">
                  <c:v>70.0</c:v>
                </c:pt>
              </c:numCache>
            </c:numRef>
          </c:val>
        </c:ser>
        <c:ser>
          <c:idx val="1"/>
          <c:order val="1"/>
          <c:tx>
            <c:strRef>
              <c:f>工作表1!$C$1</c:f>
              <c:strCache>
                <c:ptCount val="1"/>
                <c:pt idx="0">
                  <c:v>2014</c:v>
                </c:pt>
              </c:strCache>
            </c:strRef>
          </c:tx>
          <c:invertIfNegative val="0"/>
          <c:dLbls>
            <c:spPr>
              <a:noFill/>
              <a:ln>
                <a:noFill/>
              </a:ln>
              <a:effectLst/>
            </c:sp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工作表1!$A$2</c:f>
              <c:strCache>
                <c:ptCount val="1"/>
                <c:pt idx="0">
                  <c:v>類別 1</c:v>
                </c:pt>
              </c:strCache>
            </c:strRef>
          </c:cat>
          <c:val>
            <c:numRef>
              <c:f>工作表1!$C$2</c:f>
              <c:numCache>
                <c:formatCode>General</c:formatCode>
                <c:ptCount val="1"/>
                <c:pt idx="0">
                  <c:v>400.0</c:v>
                </c:pt>
              </c:numCache>
            </c:numRef>
          </c:val>
        </c:ser>
        <c:ser>
          <c:idx val="2"/>
          <c:order val="2"/>
          <c:tx>
            <c:strRef>
              <c:f>工作表1!$D$1</c:f>
              <c:strCache>
                <c:ptCount val="1"/>
                <c:pt idx="0">
                  <c:v>2015</c:v>
                </c:pt>
              </c:strCache>
            </c:strRef>
          </c:tx>
          <c:invertIfNegative val="0"/>
          <c:dLbls>
            <c:spPr>
              <a:noFill/>
              <a:ln>
                <a:noFill/>
              </a:ln>
              <a:effectLst/>
            </c:sp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工作表1!$A$2</c:f>
              <c:strCache>
                <c:ptCount val="1"/>
                <c:pt idx="0">
                  <c:v>類別 1</c:v>
                </c:pt>
              </c:strCache>
            </c:strRef>
          </c:cat>
          <c:val>
            <c:numRef>
              <c:f>工作表1!$D$2</c:f>
              <c:numCache>
                <c:formatCode>General</c:formatCode>
                <c:ptCount val="1"/>
                <c:pt idx="0">
                  <c:v>270.0</c:v>
                </c:pt>
              </c:numCache>
            </c:numRef>
          </c:val>
        </c:ser>
        <c:ser>
          <c:idx val="3"/>
          <c:order val="3"/>
          <c:tx>
            <c:strRef>
              <c:f>工作表1!$E$1</c:f>
              <c:strCache>
                <c:ptCount val="1"/>
                <c:pt idx="0">
                  <c:v>2016</c:v>
                </c:pt>
              </c:strCache>
            </c:strRef>
          </c:tx>
          <c:invertIfNegative val="0"/>
          <c:dLbls>
            <c:numFmt formatCode="#,##0_);[Red]\(#,##0\)" sourceLinked="0"/>
            <c:spPr>
              <a:noFill/>
              <a:ln>
                <a:noFill/>
              </a:ln>
              <a:effectLst/>
            </c:sp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工作表1!$A$2</c:f>
              <c:strCache>
                <c:ptCount val="1"/>
                <c:pt idx="0">
                  <c:v>類別 1</c:v>
                </c:pt>
              </c:strCache>
            </c:strRef>
          </c:cat>
          <c:val>
            <c:numRef>
              <c:f>工作表1!$E$2</c:f>
              <c:numCache>
                <c:formatCode>General</c:formatCode>
                <c:ptCount val="1"/>
                <c:pt idx="0">
                  <c:v>800.0</c:v>
                </c:pt>
              </c:numCache>
            </c:numRef>
          </c:val>
        </c:ser>
        <c:ser>
          <c:idx val="4"/>
          <c:order val="4"/>
          <c:tx>
            <c:strRef>
              <c:f>工作表1!$F$1</c:f>
              <c:strCache>
                <c:ptCount val="1"/>
                <c:pt idx="0">
                  <c:v>2017</c:v>
                </c:pt>
              </c:strCache>
            </c:strRef>
          </c:tx>
          <c:invertIfNegative val="0"/>
          <c:dLbls>
            <c:dLbl>
              <c:idx val="0"/>
              <c:numFmt formatCode="#,##0;[Red]#,##0" sourceLinked="0"/>
              <c:spPr>
                <a:noFill/>
                <a:ln>
                  <a:noFill/>
                </a:ln>
                <a:effectLst/>
              </c:spPr>
              <c:txPr>
                <a:bodyPr/>
                <a:lstStyle/>
                <a:p>
                  <a:pPr>
                    <a:defRPr/>
                  </a:pPr>
                  <a:endParaRPr lang="zh-TW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</c:dLbl>
            <c:spPr>
              <a:noFill/>
              <a:ln>
                <a:noFill/>
              </a:ln>
              <a:effectLst/>
            </c:sp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工作表1!$A$2</c:f>
              <c:strCache>
                <c:ptCount val="1"/>
                <c:pt idx="0">
                  <c:v>類別 1</c:v>
                </c:pt>
              </c:strCache>
            </c:strRef>
          </c:cat>
          <c:val>
            <c:numRef>
              <c:f>工作表1!$F$2</c:f>
              <c:numCache>
                <c:formatCode>General</c:formatCode>
                <c:ptCount val="1"/>
                <c:pt idx="0">
                  <c:v>4200.0</c:v>
                </c:pt>
              </c:numCache>
            </c:numRef>
          </c:val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50"/>
        <c:axId val="1049551936"/>
        <c:axId val="1049554688"/>
      </c:barChart>
      <c:catAx>
        <c:axId val="1049551936"/>
        <c:scaling>
          <c:orientation val="minMax"/>
        </c:scaling>
        <c:delete val="1"/>
        <c:axPos val="b"/>
        <c:numFmt formatCode="General" sourceLinked="0"/>
        <c:majorTickMark val="out"/>
        <c:minorTickMark val="none"/>
        <c:tickLblPos val="nextTo"/>
        <c:crossAx val="1049554688"/>
        <c:crosses val="autoZero"/>
        <c:auto val="1"/>
        <c:lblAlgn val="ctr"/>
        <c:lblOffset val="100"/>
        <c:noMultiLvlLbl val="0"/>
      </c:catAx>
      <c:valAx>
        <c:axId val="1049554688"/>
        <c:scaling>
          <c:orientation val="minMax"/>
        </c:scaling>
        <c:delete val="0"/>
        <c:axPos val="l"/>
        <c:majorGridlines/>
        <c:title>
          <c:tx>
            <c:rich>
              <a:bodyPr rot="0" vert="wordArtVertRtl"/>
              <a:lstStyle/>
              <a:p>
                <a:pPr>
                  <a:defRPr/>
                </a:pPr>
                <a:r>
                  <a:rPr lang="en-US" altLang="zh-TW" dirty="0" smtClean="0"/>
                  <a:t>USD</a:t>
                </a:r>
                <a:endParaRPr lang="zh-TW" altLang="en-US" dirty="0"/>
              </a:p>
            </c:rich>
          </c:tx>
          <c:layout/>
          <c:overlay val="0"/>
        </c:title>
        <c:numFmt formatCode="#,##0_);[Red]\(#,##0\)" sourceLinked="0"/>
        <c:majorTickMark val="out"/>
        <c:minorTickMark val="none"/>
        <c:tickLblPos val="nextTo"/>
        <c:crossAx val="1049551936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zh-TW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D12333-A3A8-4E6A-BFF0-5EC9B3F4C7AA}" type="datetimeFigureOut">
              <a:rPr lang="zh-TW" altLang="en-US" smtClean="0"/>
              <a:t>2017/8/27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FE10D1-250E-4CE1-BD13-6A9E8297BB8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502904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2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7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0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0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1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6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7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一、自我介紹</a:t>
            </a:r>
          </a:p>
          <a:p>
            <a:r>
              <a:rPr lang="zh-TW" altLang="en-US" dirty="0" smtClean="0"/>
              <a:t>二、截圖帳號</a:t>
            </a:r>
          </a:p>
          <a:p>
            <a:r>
              <a:rPr lang="zh-TW" altLang="en-US" dirty="0" smtClean="0"/>
              <a:t>三、減少術語的使用</a:t>
            </a:r>
          </a:p>
          <a:p>
            <a:r>
              <a:rPr lang="zh-TW" altLang="en-US" dirty="0" smtClean="0"/>
              <a:t>四、為什麼會有這樣的特性</a:t>
            </a:r>
          </a:p>
          <a:p>
            <a:r>
              <a:rPr lang="zh-TW" altLang="en-US" dirty="0" smtClean="0"/>
              <a:t>五、合法性取一兩個來講即可</a:t>
            </a:r>
          </a:p>
          <a:p>
            <a:r>
              <a:rPr lang="zh-TW" altLang="en-US" dirty="0" smtClean="0"/>
              <a:t>六、本周三換成實際日期</a:t>
            </a:r>
          </a:p>
          <a:p>
            <a:r>
              <a:rPr lang="zh-TW" altLang="en-US" dirty="0" smtClean="0"/>
              <a:t>七、加一些元素，如這個冰淇淋是</a:t>
            </a:r>
            <a:r>
              <a:rPr lang="en-US" altLang="zh-TW" dirty="0" smtClean="0"/>
              <a:t>0.0000</a:t>
            </a:r>
            <a:r>
              <a:rPr lang="zh-TW" altLang="en-US" dirty="0" smtClean="0"/>
              <a:t>幾元</a:t>
            </a:r>
          </a:p>
          <a:p>
            <a:r>
              <a:rPr lang="zh-TW" altLang="en-US" dirty="0" smtClean="0"/>
              <a:t>八、挖礦成本，我的態度是不建議，實際上應該是怎樣</a:t>
            </a:r>
          </a:p>
          <a:p>
            <a:r>
              <a:rPr lang="zh-TW" altLang="en-US" dirty="0" smtClean="0"/>
              <a:t>九、為什麼不建議我們挖</a:t>
            </a:r>
          </a:p>
          <a:p>
            <a:r>
              <a:rPr lang="zh-TW" altLang="en-US" dirty="0" smtClean="0"/>
              <a:t>十、現在能買嗎？導入到自己的店舖</a:t>
            </a:r>
          </a:p>
          <a:p>
            <a:r>
              <a:rPr lang="zh-TW" altLang="en-US" dirty="0" smtClean="0"/>
              <a:t>十一、如何買？如何持有</a:t>
            </a:r>
          </a:p>
          <a:p>
            <a:r>
              <a:rPr lang="zh-TW" altLang="en-US" dirty="0" smtClean="0"/>
              <a:t>十二、用一般人的語言來說明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FE10D1-250E-4CE1-BD13-6A9E8297BB86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110243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 eaLnBrk="0" hangingPunct="0"/>
            <a:r>
              <a:rPr lang="zh-TW" altLang="en-US" sz="1200" b="1" kern="1200" dirty="0" smtClean="0">
                <a:solidFill>
                  <a:schemeClr val="bg1"/>
                </a:solidFill>
                <a:latin typeface="+mj-ea"/>
                <a:ea typeface="+mn-ea"/>
                <a:cs typeface="+mn-cs"/>
              </a:rPr>
              <a:t>中本聰使用</a:t>
            </a:r>
            <a:endParaRPr lang="en-US" altLang="zh-TW" sz="1200" b="1" kern="1200" dirty="0" smtClean="0">
              <a:solidFill>
                <a:schemeClr val="bg1"/>
              </a:solidFill>
              <a:latin typeface="+mj-ea"/>
              <a:ea typeface="+mn-ea"/>
              <a:cs typeface="+mn-cs"/>
            </a:endParaRPr>
          </a:p>
          <a:p>
            <a:pPr algn="ctr" eaLnBrk="0" hangingPunct="0"/>
            <a:r>
              <a:rPr lang="zh-TW" altLang="en-US" sz="1200" b="1" kern="1200" dirty="0" smtClean="0">
                <a:solidFill>
                  <a:schemeClr val="bg1"/>
                </a:solidFill>
                <a:latin typeface="+mj-ea"/>
                <a:ea typeface="+mn-ea"/>
                <a:cs typeface="+mn-cs"/>
              </a:rPr>
              <a:t>該軟體對第一個比特幣「區塊」進行「挖礦」</a:t>
            </a:r>
            <a:endParaRPr lang="en-US" altLang="zh-TW" sz="1200" b="1" kern="1200" dirty="0" smtClean="0">
              <a:solidFill>
                <a:schemeClr val="bg1"/>
              </a:solidFill>
              <a:latin typeface="+mj-ea"/>
              <a:ea typeface="+mn-ea"/>
              <a:cs typeface="+mn-cs"/>
            </a:endParaRPr>
          </a:p>
          <a:p>
            <a:pPr algn="ctr" eaLnBrk="0" hangingPunct="0"/>
            <a:r>
              <a:rPr lang="zh-TW" altLang="en-US" sz="1200" b="1" kern="1200" dirty="0" smtClean="0">
                <a:solidFill>
                  <a:schemeClr val="bg1"/>
                </a:solidFill>
                <a:latin typeface="+mj-ea"/>
                <a:ea typeface="+mn-ea"/>
                <a:cs typeface="+mn-cs"/>
              </a:rPr>
              <a:t>，獲得了第一批的</a:t>
            </a:r>
            <a:r>
              <a:rPr lang="en-US" altLang="zh-TW" sz="1200" b="1" kern="1200" dirty="0" smtClean="0">
                <a:solidFill>
                  <a:schemeClr val="bg1"/>
                </a:solidFill>
                <a:latin typeface="+mj-ea"/>
                <a:ea typeface="+mn-ea"/>
                <a:cs typeface="+mn-cs"/>
              </a:rPr>
              <a:t>50</a:t>
            </a:r>
            <a:r>
              <a:rPr lang="zh-TW" altLang="en-US" sz="1200" b="1" kern="1200" smtClean="0">
                <a:solidFill>
                  <a:schemeClr val="bg1"/>
                </a:solidFill>
                <a:latin typeface="+mj-ea"/>
                <a:ea typeface="+mn-ea"/>
                <a:cs typeface="+mn-cs"/>
              </a:rPr>
              <a:t>個比特幣。 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FE10D1-250E-4CE1-BD13-6A9E8297BB86}" type="slidenum">
              <a:rPr lang="zh-TW" altLang="en-US" smtClean="0"/>
              <a:t>63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186760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比特幣地址形同銀行帳號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地址經由</a:t>
            </a:r>
            <a:r>
              <a:rPr lang="zh-TW" altLang="en-US" dirty="0" smtClean="0">
                <a:solidFill>
                  <a:srgbClr val="FF0000"/>
                </a:solidFill>
              </a:rPr>
              <a:t>密鑰</a:t>
            </a:r>
            <a:r>
              <a:rPr lang="zh-TW" altLang="en-US" dirty="0" smtClean="0"/>
              <a:t>產生器搭配密碼而產生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地址由 </a:t>
            </a:r>
            <a:r>
              <a:rPr lang="en-US" altLang="zh-TW" dirty="0" smtClean="0"/>
              <a:t>27 </a:t>
            </a:r>
            <a:r>
              <a:rPr lang="zh-TW" altLang="en-US" dirty="0" smtClean="0"/>
              <a:t>到 </a:t>
            </a:r>
            <a:r>
              <a:rPr lang="en-US" altLang="zh-TW" dirty="0" smtClean="0"/>
              <a:t>34 </a:t>
            </a:r>
            <a:r>
              <a:rPr lang="zh-TW" altLang="en-US" dirty="0" smtClean="0"/>
              <a:t>個之間的英文或數字所構成</a:t>
            </a:r>
            <a:endParaRPr lang="en-US" altLang="zh-TW" dirty="0" smtClean="0"/>
          </a:p>
          <a:p>
            <a:pPr lvl="1"/>
            <a:r>
              <a:rPr lang="zh-TW" altLang="en-US" dirty="0" smtClean="0">
                <a:solidFill>
                  <a:srgbClr val="FF0000"/>
                </a:solidFill>
              </a:rPr>
              <a:t>此地址用來存放你的比特幣，比特幣被密鑰鎖住</a:t>
            </a:r>
            <a:endParaRPr lang="en-US" altLang="zh-TW" dirty="0" smtClean="0">
              <a:solidFill>
                <a:srgbClr val="FF0000"/>
              </a:solidFill>
            </a:endParaRPr>
          </a:p>
          <a:p>
            <a:pPr lvl="1"/>
            <a:r>
              <a:rPr lang="zh-TW" altLang="en-US" dirty="0" smtClean="0"/>
              <a:t>範例</a:t>
            </a:r>
            <a:r>
              <a:rPr lang="en-US" altLang="zh-TW" dirty="0" smtClean="0"/>
              <a:t>:</a:t>
            </a:r>
            <a:r>
              <a:rPr lang="zh-TW" altLang="en-US" dirty="0" smtClean="0"/>
              <a:t> </a:t>
            </a:r>
            <a:r>
              <a:rPr lang="en-US" altLang="zh-TW" dirty="0" smtClean="0"/>
              <a:t>3BTyZKRtRtBN6fdzu6WhzTWsAKkz4Aye7Y</a:t>
            </a:r>
          </a:p>
          <a:p>
            <a:pPr marL="0" indent="0">
              <a:buNone/>
            </a:pPr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FE10D1-250E-4CE1-BD13-6A9E8297BB86}" type="slidenum">
              <a:rPr lang="zh-TW" altLang="en-US" smtClean="0"/>
              <a:t>69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378888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Edwin</a:t>
            </a:r>
            <a:r>
              <a:rPr lang="zh-TW" altLang="en-US" dirty="0" smtClean="0"/>
              <a:t>必須確保手頭上的比特幣是足夠的</a:t>
            </a:r>
            <a:endParaRPr lang="en-US" altLang="zh-TW" dirty="0" smtClean="0"/>
          </a:p>
          <a:p>
            <a:r>
              <a:rPr lang="zh-TW" altLang="en-US" dirty="0" smtClean="0"/>
              <a:t>對方位址絕不能打錯，打錯就回不來了</a:t>
            </a:r>
            <a:endParaRPr lang="en-US" altLang="zh-TW" dirty="0" smtClean="0"/>
          </a:p>
          <a:p>
            <a:r>
              <a:rPr lang="zh-TW" altLang="en-US" dirty="0" smtClean="0"/>
              <a:t>可能須支付極低額的手續費，約略</a:t>
            </a:r>
            <a:r>
              <a:rPr lang="en-US" altLang="zh-TW" dirty="0" smtClean="0"/>
              <a:t>0.0001 </a:t>
            </a:r>
            <a:r>
              <a:rPr lang="zh-TW" altLang="en-US" dirty="0" smtClean="0"/>
              <a:t>比特幣</a:t>
            </a:r>
            <a:endParaRPr lang="en-US" altLang="zh-TW" dirty="0" smtClean="0"/>
          </a:p>
          <a:p>
            <a:r>
              <a:rPr lang="zh-TW" altLang="en-US" dirty="0" smtClean="0"/>
              <a:t>在此筆交易上，用自己的</a:t>
            </a:r>
            <a:r>
              <a:rPr lang="zh-TW" altLang="en-US" dirty="0" smtClean="0">
                <a:solidFill>
                  <a:srgbClr val="FF0000"/>
                </a:solidFill>
              </a:rPr>
              <a:t>私人密鑰簽章</a:t>
            </a:r>
            <a:endParaRPr lang="en-US" altLang="zh-TW" dirty="0" smtClean="0">
              <a:solidFill>
                <a:srgbClr val="FF0000"/>
              </a:solidFill>
            </a:endParaRPr>
          </a:p>
          <a:p>
            <a:endParaRPr lang="zh-TW" altLang="en-US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FE10D1-250E-4CE1-BD13-6A9E8297BB86}" type="slidenum">
              <a:rPr lang="zh-TW" altLang="en-US" smtClean="0"/>
              <a:t>70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705539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/>
            <a:r>
              <a:rPr lang="zh-TW" altLang="en-US" dirty="0" smtClean="0"/>
              <a:t>每個礦工家門都有蒐集交易單的箱子，定時取出塞入帳本</a:t>
            </a:r>
            <a:endParaRPr lang="en-US" altLang="zh-TW" dirty="0" smtClean="0"/>
          </a:p>
          <a:p>
            <a:pPr marL="285750" indent="-285750"/>
            <a:r>
              <a:rPr lang="zh-TW" altLang="en-US" dirty="0" smtClean="0"/>
              <a:t>驗證每一筆交易真實性</a:t>
            </a:r>
            <a:endParaRPr lang="en-US" altLang="zh-TW" dirty="0" smtClean="0"/>
          </a:p>
          <a:p>
            <a:pPr marL="285750" indent="-285750"/>
            <a:r>
              <a:rPr lang="zh-TW" altLang="en-US" dirty="0" smtClean="0"/>
              <a:t>不斷計算幸運數字，藉以取得報酬</a:t>
            </a:r>
            <a:r>
              <a:rPr lang="en-US" altLang="zh-TW" dirty="0" smtClean="0"/>
              <a:t>(</a:t>
            </a:r>
            <a:r>
              <a:rPr lang="zh-TW" altLang="en-US" dirty="0" smtClean="0"/>
              <a:t>比特幣</a:t>
            </a:r>
            <a:r>
              <a:rPr lang="en-US" altLang="zh-TW" dirty="0" smtClean="0"/>
              <a:t>)</a:t>
            </a:r>
          </a:p>
          <a:p>
            <a:pPr marL="285750" indent="-285750"/>
            <a:r>
              <a:rPr lang="zh-TW" altLang="en-US" dirty="0" smtClean="0"/>
              <a:t>將帳本餵入</a:t>
            </a:r>
            <a:r>
              <a:rPr lang="zh-TW" altLang="en-US" b="1" dirty="0" smtClean="0"/>
              <a:t>帳本編號生成器</a:t>
            </a:r>
            <a:r>
              <a:rPr lang="zh-TW" altLang="en-US" dirty="0" smtClean="0"/>
              <a:t>可</a:t>
            </a:r>
            <a:r>
              <a:rPr lang="zh-TW" altLang="en-US" b="1" dirty="0" smtClean="0"/>
              <a:t>獲得帳本編號</a:t>
            </a:r>
            <a:endParaRPr lang="en-US" altLang="zh-TW" b="1" dirty="0" smtClean="0"/>
          </a:p>
          <a:p>
            <a:pPr marL="685800" lvl="1"/>
            <a:r>
              <a:rPr lang="zh-TW" altLang="en-US" dirty="0" smtClean="0"/>
              <a:t>帳本編號須小於某個數值，此次編號有效</a:t>
            </a:r>
            <a:endParaRPr lang="en-US" altLang="zh-TW" dirty="0" smtClean="0"/>
          </a:p>
          <a:p>
            <a:pPr marL="685800" lvl="1"/>
            <a:r>
              <a:rPr lang="zh-TW" altLang="en-US" dirty="0" smtClean="0"/>
              <a:t>編號有效，需廣播帳本給其他礦工</a:t>
            </a:r>
            <a:endParaRPr lang="en-US" altLang="zh-TW" dirty="0" smtClean="0"/>
          </a:p>
          <a:p>
            <a:pPr marL="685800" lvl="1"/>
            <a:r>
              <a:rPr lang="zh-TW" altLang="en-US" dirty="0" smtClean="0"/>
              <a:t>其他礦工收到後會停止挖礦，進行驗證</a:t>
            </a:r>
            <a:endParaRPr lang="en-US" altLang="zh-TW" dirty="0" smtClean="0"/>
          </a:p>
          <a:p>
            <a:pPr marL="685800" lvl="1"/>
            <a:r>
              <a:rPr lang="zh-TW" altLang="en-US" dirty="0" smtClean="0"/>
              <a:t>驗證有效，繼續下一個帳本</a:t>
            </a:r>
            <a:endParaRPr lang="en-US" altLang="zh-TW" dirty="0" smtClean="0"/>
          </a:p>
          <a:p>
            <a:pPr marL="685800" lvl="1"/>
            <a:endParaRPr lang="en-US" altLang="zh-TW" dirty="0" smtClean="0"/>
          </a:p>
          <a:p>
            <a:pPr marL="0" indent="0">
              <a:buNone/>
            </a:pPr>
            <a:endParaRPr lang="zh-TW" altLang="en-US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FE10D1-250E-4CE1-BD13-6A9E8297BB86}" type="slidenum">
              <a:rPr lang="zh-TW" altLang="en-US" smtClean="0"/>
              <a:t>74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005611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地址儲存比特幣</a:t>
            </a:r>
            <a:endParaRPr lang="en-US" altLang="zh-TW" dirty="0" smtClean="0"/>
          </a:p>
          <a:p>
            <a:r>
              <a:rPr lang="zh-TW" altLang="en-US" dirty="0" smtClean="0"/>
              <a:t>礦工貢獻算力，以獲得報酬</a:t>
            </a:r>
            <a:r>
              <a:rPr lang="en-US" altLang="zh-TW" dirty="0" smtClean="0"/>
              <a:t>(</a:t>
            </a:r>
            <a:r>
              <a:rPr lang="zh-TW" altLang="en-US" dirty="0" smtClean="0"/>
              <a:t>比特幣</a:t>
            </a:r>
            <a:r>
              <a:rPr lang="en-US" altLang="zh-TW" dirty="0" smtClean="0"/>
              <a:t>)</a:t>
            </a:r>
          </a:p>
          <a:p>
            <a:r>
              <a:rPr lang="zh-TW" altLang="en-US" dirty="0" smtClean="0"/>
              <a:t>每一筆交易平均</a:t>
            </a:r>
            <a:r>
              <a:rPr lang="en-US" altLang="zh-TW" dirty="0" smtClean="0">
                <a:solidFill>
                  <a:srgbClr val="FF0000"/>
                </a:solidFill>
              </a:rPr>
              <a:t>45</a:t>
            </a:r>
            <a:r>
              <a:rPr lang="zh-TW" altLang="en-US" dirty="0" smtClean="0">
                <a:solidFill>
                  <a:srgbClr val="FF0000"/>
                </a:solidFill>
              </a:rPr>
              <a:t>分鐘</a:t>
            </a:r>
            <a:r>
              <a:rPr lang="zh-TW" altLang="en-US" dirty="0" smtClean="0"/>
              <a:t>完成</a:t>
            </a:r>
            <a:endParaRPr lang="en-US" altLang="zh-TW" dirty="0" smtClean="0"/>
          </a:p>
          <a:p>
            <a:r>
              <a:rPr lang="zh-TW" altLang="en-US" dirty="0" smtClean="0"/>
              <a:t>每一筆交易</a:t>
            </a:r>
            <a:r>
              <a:rPr lang="zh-TW" altLang="en-US" dirty="0" smtClean="0">
                <a:solidFill>
                  <a:srgbClr val="FF0000"/>
                </a:solidFill>
              </a:rPr>
              <a:t>發送後無法取消</a:t>
            </a:r>
            <a:endParaRPr lang="en-US" altLang="zh-TW" dirty="0" smtClean="0">
              <a:solidFill>
                <a:srgbClr val="FF0000"/>
              </a:solidFill>
            </a:endParaRPr>
          </a:p>
          <a:p>
            <a:r>
              <a:rPr lang="zh-TW" altLang="en-US" dirty="0" smtClean="0"/>
              <a:t>每一筆交易，</a:t>
            </a:r>
            <a:r>
              <a:rPr lang="zh-TW" altLang="en-US" dirty="0" smtClean="0">
                <a:solidFill>
                  <a:srgbClr val="FF0000"/>
                </a:solidFill>
              </a:rPr>
              <a:t>儲存在各個人、礦工身上</a:t>
            </a:r>
            <a:endParaRPr lang="en-US" altLang="zh-TW" dirty="0" smtClean="0">
              <a:solidFill>
                <a:srgbClr val="FF0000"/>
              </a:solidFill>
            </a:endParaRPr>
          </a:p>
          <a:p>
            <a:r>
              <a:rPr lang="zh-TW" altLang="en-US" dirty="0" smtClean="0"/>
              <a:t>帳本間是串連的，因此</a:t>
            </a:r>
            <a:r>
              <a:rPr lang="zh-TW" altLang="en-US" dirty="0" smtClean="0">
                <a:solidFill>
                  <a:srgbClr val="FF0000"/>
                </a:solidFill>
              </a:rPr>
              <a:t>可追溯任何交易明細</a:t>
            </a:r>
            <a:endParaRPr lang="en-US" altLang="zh-TW" dirty="0" smtClean="0">
              <a:solidFill>
                <a:srgbClr val="FF0000"/>
              </a:solidFill>
            </a:endParaRPr>
          </a:p>
          <a:p>
            <a:r>
              <a:rPr lang="zh-TW" altLang="en-US" dirty="0" smtClean="0"/>
              <a:t>限量</a:t>
            </a:r>
            <a:r>
              <a:rPr lang="en-US" altLang="zh-TW" dirty="0" smtClean="0"/>
              <a:t>2100</a:t>
            </a:r>
            <a:r>
              <a:rPr lang="zh-TW" altLang="en-US" dirty="0" smtClean="0"/>
              <a:t>萬顆，市面上已近</a:t>
            </a:r>
            <a:r>
              <a:rPr lang="en-US" altLang="zh-TW" dirty="0" smtClean="0">
                <a:solidFill>
                  <a:srgbClr val="FF0000"/>
                </a:solidFill>
              </a:rPr>
              <a:t>1650</a:t>
            </a:r>
            <a:r>
              <a:rPr lang="zh-TW" altLang="en-US" dirty="0" smtClean="0">
                <a:solidFill>
                  <a:srgbClr val="FF0000"/>
                </a:solidFill>
              </a:rPr>
              <a:t>萬</a:t>
            </a:r>
            <a:r>
              <a:rPr lang="zh-TW" altLang="en-US" dirty="0" smtClean="0"/>
              <a:t>顆在</a:t>
            </a:r>
            <a:r>
              <a:rPr lang="zh-TW" altLang="en-US" dirty="0" smtClean="0">
                <a:solidFill>
                  <a:srgbClr val="FF0000"/>
                </a:solidFill>
              </a:rPr>
              <a:t>流通</a:t>
            </a:r>
            <a:endParaRPr lang="en-US" altLang="zh-TW" dirty="0" smtClean="0">
              <a:solidFill>
                <a:srgbClr val="FF0000"/>
              </a:solidFill>
            </a:endParaRPr>
          </a:p>
          <a:p>
            <a:pPr lvl="1"/>
            <a:r>
              <a:rPr lang="zh-TW" altLang="en-US" dirty="0" smtClean="0"/>
              <a:t>估計</a:t>
            </a:r>
            <a:r>
              <a:rPr lang="en-US" altLang="zh-TW" dirty="0" smtClean="0"/>
              <a:t>2040</a:t>
            </a:r>
            <a:r>
              <a:rPr lang="zh-TW" altLang="en-US" dirty="0" smtClean="0"/>
              <a:t>年全數被礦工挖出，一顆</a:t>
            </a:r>
            <a:r>
              <a:rPr lang="en-US" altLang="zh-TW" dirty="0" smtClean="0"/>
              <a:t>12</a:t>
            </a:r>
            <a:r>
              <a:rPr lang="zh-TW" altLang="en-US" dirty="0" smtClean="0"/>
              <a:t>萬台幣</a:t>
            </a:r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FE10D1-250E-4CE1-BD13-6A9E8297BB86}" type="slidenum">
              <a:rPr lang="zh-TW" altLang="en-US" smtClean="0"/>
              <a:t>82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560462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 smtClean="0"/>
              <a:t>匿名</a:t>
            </a:r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FE10D1-250E-4CE1-BD13-6A9E8297BB86}" type="slidenum">
              <a:rPr lang="zh-TW" altLang="en-US" smtClean="0"/>
              <a:t>87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054833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 smtClean="0"/>
              <a:t>全世界流通</a:t>
            </a:r>
            <a:endParaRPr lang="en-US" altLang="zh-TW" dirty="0" smtClean="0"/>
          </a:p>
          <a:p>
            <a:endParaRPr lang="en-US" altLang="zh-TW" dirty="0" smtClean="0"/>
          </a:p>
          <a:p>
            <a:r>
              <a:rPr lang="zh-TW" altLang="en-US" dirty="0" smtClean="0"/>
              <a:t>參考</a:t>
            </a:r>
            <a:r>
              <a:rPr lang="en-US" altLang="zh-TW" dirty="0" smtClean="0"/>
              <a:t>:https://read01.com/nkD4no.html</a:t>
            </a:r>
          </a:p>
          <a:p>
            <a:r>
              <a:rPr lang="zh-TW" altLang="en-US" dirty="0" smtClean="0"/>
              <a:t>另一張代表圖</a:t>
            </a:r>
            <a:r>
              <a:rPr lang="en-US" altLang="zh-TW" dirty="0" smtClean="0"/>
              <a:t>:http://bbs.laicaijie.com/web/jrxuetang/20160822/1549.html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FE10D1-250E-4CE1-BD13-6A9E8297BB86}" type="slidenum">
              <a:rPr lang="zh-TW" altLang="en-US" smtClean="0"/>
              <a:t>90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721774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私人密鑰用來儲存你的以太幣</a:t>
            </a:r>
            <a:endParaRPr lang="en-US" altLang="zh-TW" dirty="0" smtClean="0"/>
          </a:p>
          <a:p>
            <a:r>
              <a:rPr lang="zh-TW" altLang="en-US" dirty="0" smtClean="0"/>
              <a:t>礦工貢獻算力，以獲得報酬</a:t>
            </a:r>
            <a:endParaRPr lang="en-US" altLang="zh-TW" dirty="0" smtClean="0"/>
          </a:p>
          <a:p>
            <a:r>
              <a:rPr lang="zh-TW" altLang="en-US" dirty="0" smtClean="0"/>
              <a:t>每一筆交易平均</a:t>
            </a:r>
            <a:r>
              <a:rPr lang="en-US" altLang="zh-TW" dirty="0" smtClean="0">
                <a:solidFill>
                  <a:srgbClr val="FF0000"/>
                </a:solidFill>
              </a:rPr>
              <a:t>30</a:t>
            </a:r>
            <a:r>
              <a:rPr lang="zh-TW" altLang="en-US" dirty="0" smtClean="0">
                <a:solidFill>
                  <a:srgbClr val="FF0000"/>
                </a:solidFill>
              </a:rPr>
              <a:t>秒</a:t>
            </a:r>
            <a:r>
              <a:rPr lang="zh-TW" altLang="en-US" dirty="0" smtClean="0"/>
              <a:t>完成</a:t>
            </a:r>
            <a:endParaRPr lang="en-US" altLang="zh-TW" dirty="0" smtClean="0"/>
          </a:p>
          <a:p>
            <a:r>
              <a:rPr lang="zh-TW" altLang="en-US" dirty="0" smtClean="0"/>
              <a:t>每一筆交易發送後無法取消</a:t>
            </a:r>
            <a:endParaRPr lang="en-US" altLang="zh-TW" dirty="0" smtClean="0"/>
          </a:p>
          <a:p>
            <a:r>
              <a:rPr lang="zh-TW" altLang="en-US" dirty="0" smtClean="0"/>
              <a:t>每一筆交易，儲存在各個人、礦工身上</a:t>
            </a:r>
            <a:endParaRPr lang="en-US" altLang="zh-TW" dirty="0" smtClean="0"/>
          </a:p>
          <a:p>
            <a:r>
              <a:rPr lang="zh-TW" altLang="en-US" dirty="0" smtClean="0"/>
              <a:t>帳本間是串連的，因此可追溯任何交易明細</a:t>
            </a:r>
            <a:endParaRPr lang="en-US" altLang="zh-TW" dirty="0" smtClean="0"/>
          </a:p>
          <a:p>
            <a:r>
              <a:rPr lang="zh-TW" altLang="en-US" dirty="0" smtClean="0"/>
              <a:t>沒有限量，市面上已有</a:t>
            </a:r>
            <a:r>
              <a:rPr lang="en-US" altLang="zh-TW" dirty="0" smtClean="0">
                <a:solidFill>
                  <a:srgbClr val="FF0000"/>
                </a:solidFill>
              </a:rPr>
              <a:t>9400</a:t>
            </a:r>
            <a:r>
              <a:rPr lang="zh-TW" altLang="en-US" dirty="0" smtClean="0">
                <a:solidFill>
                  <a:srgbClr val="FF0000"/>
                </a:solidFill>
              </a:rPr>
              <a:t>萬</a:t>
            </a:r>
            <a:r>
              <a:rPr lang="zh-TW" altLang="en-US" dirty="0" smtClean="0"/>
              <a:t>顆以太幣在流通</a:t>
            </a:r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FE10D1-250E-4CE1-BD13-6A9E8297BB86}" type="slidenum">
              <a:rPr lang="zh-TW" altLang="en-US" smtClean="0"/>
              <a:t>100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2350362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許多商家不再置身事外</a:t>
            </a:r>
            <a:endParaRPr lang="en-US" altLang="zh-TW" dirty="0" smtClean="0"/>
          </a:p>
          <a:p>
            <a:r>
              <a:rPr lang="zh-TW" altLang="en-US" dirty="0" smtClean="0"/>
              <a:t>絕大多數的錢都是以數字存在於電腦</a:t>
            </a:r>
            <a:endParaRPr lang="en-US" altLang="zh-TW" dirty="0" smtClean="0"/>
          </a:p>
          <a:p>
            <a:r>
              <a:rPr lang="zh-TW" altLang="en-US" dirty="0" smtClean="0"/>
              <a:t>人民對政府的不信任</a:t>
            </a:r>
            <a:endParaRPr lang="en-US" altLang="zh-TW" dirty="0" smtClean="0"/>
          </a:p>
          <a:p>
            <a:r>
              <a:rPr lang="zh-TW" altLang="en-US" dirty="0" smtClean="0"/>
              <a:t>以密碼學、數學、演算法及經濟模型所組成的貨幣機制</a:t>
            </a:r>
            <a:r>
              <a:rPr lang="en-US" altLang="zh-TW" dirty="0" smtClean="0"/>
              <a:t>:</a:t>
            </a:r>
            <a:r>
              <a:rPr lang="zh-TW" altLang="en-US" dirty="0" smtClean="0"/>
              <a:t> 比特幣、以太幣</a:t>
            </a:r>
            <a:endParaRPr lang="en-US" altLang="zh-TW" dirty="0" smtClean="0"/>
          </a:p>
          <a:p>
            <a:r>
              <a:rPr lang="zh-TW" altLang="en-US" dirty="0" smtClean="0"/>
              <a:t>比特幣的基礎技術</a:t>
            </a:r>
            <a:r>
              <a:rPr lang="en-US" altLang="zh-TW" dirty="0" smtClean="0"/>
              <a:t>: </a:t>
            </a:r>
            <a:r>
              <a:rPr lang="zh-TW" altLang="en-US" dirty="0" smtClean="0"/>
              <a:t>區塊鏈</a:t>
            </a:r>
            <a:endParaRPr lang="en-US" altLang="zh-TW" dirty="0" smtClean="0"/>
          </a:p>
          <a:p>
            <a:r>
              <a:rPr lang="zh-TW" altLang="en-US" dirty="0" smtClean="0"/>
              <a:t>開放原始碼、公開的標準，以及監控架構支持</a:t>
            </a:r>
            <a:endParaRPr lang="en-US" altLang="zh-TW" dirty="0" smtClean="0"/>
          </a:p>
          <a:p>
            <a:endParaRPr lang="zh-TW" altLang="en-US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FE10D1-250E-4CE1-BD13-6A9E8297BB86}" type="slidenum">
              <a:rPr lang="zh-TW" altLang="en-US" smtClean="0"/>
              <a:t>101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6224411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日本</a:t>
            </a:r>
            <a:r>
              <a:rPr lang="en-US" altLang="zh-TW" dirty="0" smtClean="0"/>
              <a:t>:https://finance.technews.tw/2017/05/02/bitcoin-ether-popular/</a:t>
            </a:r>
          </a:p>
          <a:p>
            <a:r>
              <a:rPr lang="zh-TW" altLang="en-US" dirty="0" smtClean="0"/>
              <a:t>印度</a:t>
            </a:r>
            <a:r>
              <a:rPr lang="en-US" altLang="zh-TW" dirty="0" smtClean="0"/>
              <a:t>:http://www.finet.hk/Newscenter/news_content/594ae6f4e4b0d1966a294b89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FE10D1-250E-4CE1-BD13-6A9E8297BB86}" type="slidenum">
              <a:rPr lang="zh-TW" altLang="en-US" smtClean="0"/>
              <a:t>102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196253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先問大家，誰目前手上有持有的</a:t>
            </a:r>
            <a:r>
              <a:rPr lang="en-US" altLang="zh-TW" dirty="0" smtClean="0"/>
              <a:t>?</a:t>
            </a:r>
            <a:r>
              <a:rPr lang="zh-TW" altLang="en-US" dirty="0" smtClean="0"/>
              <a:t> 怎麼知道</a:t>
            </a:r>
            <a:r>
              <a:rPr lang="en-US" altLang="zh-TW" dirty="0" smtClean="0"/>
              <a:t>?</a:t>
            </a:r>
            <a:r>
              <a:rPr lang="zh-TW" altLang="en-US" dirty="0" smtClean="0"/>
              <a:t> 從哪取得</a:t>
            </a:r>
            <a:r>
              <a:rPr lang="en-US" altLang="zh-TW" dirty="0" smtClean="0"/>
              <a:t>?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FE10D1-250E-4CE1-BD13-6A9E8297BB86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9135950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 smtClean="0"/>
              <a:t>我們是一個新創公司，裡面的成員</a:t>
            </a:r>
            <a:r>
              <a:rPr lang="en-US" altLang="zh-TW" dirty="0" smtClean="0"/>
              <a:t>?</a:t>
            </a:r>
            <a:r>
              <a:rPr lang="zh-TW" altLang="en-US" dirty="0" smtClean="0"/>
              <a:t> </a:t>
            </a:r>
            <a:r>
              <a:rPr lang="en-US" altLang="zh-TW" dirty="0" smtClean="0"/>
              <a:t>Programmer, Programmer, </a:t>
            </a:r>
            <a:r>
              <a:rPr lang="zh-TW" altLang="en-US" dirty="0" smtClean="0"/>
              <a:t>還是</a:t>
            </a:r>
            <a:r>
              <a:rPr lang="en-US" altLang="zh-TW" dirty="0" smtClean="0"/>
              <a:t>Programmer</a:t>
            </a:r>
            <a:r>
              <a:rPr lang="zh-TW" altLang="en-US" dirty="0" smtClean="0"/>
              <a:t>。加上客服，還有業務經理組成。我這行每天的任務就是寫程式</a:t>
            </a:r>
            <a:r>
              <a:rPr lang="en-US" altLang="zh-TW" dirty="0" smtClean="0"/>
              <a:t>(</a:t>
            </a:r>
            <a:r>
              <a:rPr lang="zh-TW" altLang="en-US" dirty="0" smtClean="0"/>
              <a:t>打地基</a:t>
            </a:r>
            <a:r>
              <a:rPr lang="en-US" altLang="zh-TW" dirty="0" smtClean="0"/>
              <a:t>)</a:t>
            </a:r>
            <a:r>
              <a:rPr lang="zh-TW" altLang="en-US" dirty="0" smtClean="0"/>
              <a:t>，了解新玩意，殺臭蟲，在新創公司和大公司不同的地方</a:t>
            </a:r>
            <a:endParaRPr lang="en-US" altLang="zh-TW" dirty="0" smtClean="0"/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zh-TW" altLang="en-US" dirty="0" smtClean="0"/>
              <a:t>你無法預測公司甚麼時候會倒閉，會不會下個月就沒有錢，因為不像大公司，是有資產在撐腰的</a:t>
            </a:r>
            <a:endParaRPr lang="en-US" altLang="zh-TW" dirty="0" smtClean="0"/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zh-TW" altLang="en-US" dirty="0" smtClean="0"/>
              <a:t>具有挑戰性，每個人都是十八般武藝樣樣精通</a:t>
            </a:r>
            <a:endParaRPr lang="en-US" altLang="zh-TW" dirty="0" smtClean="0"/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zh-TW" altLang="en-US" dirty="0" smtClean="0"/>
              <a:t>做的事情較雜，不像大公司專精</a:t>
            </a:r>
            <a:endParaRPr lang="en-US" altLang="zh-TW" dirty="0" smtClean="0"/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zh-TW" altLang="en-US" dirty="0" smtClean="0"/>
              <a:t>小人物大成就，讓國外看見台灣</a:t>
            </a:r>
            <a:endParaRPr lang="en-US" altLang="zh-TW" dirty="0" smtClean="0"/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zh-TW" altLang="en-US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FE10D1-250E-4CE1-BD13-6A9E8297BB86}" type="slidenum">
              <a:rPr lang="zh-TW" altLang="en-US" smtClean="0"/>
              <a:t>106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8628154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FE10D1-250E-4CE1-BD13-6A9E8297BB86}" type="slidenum">
              <a:rPr lang="zh-TW" altLang="en-US" smtClean="0"/>
              <a:t>107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095297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FE10D1-250E-4CE1-BD13-6A9E8297BB86}" type="slidenum">
              <a:rPr lang="zh-TW" altLang="en-US" smtClean="0"/>
              <a:t>112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263762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假設身上帶上現有資產</a:t>
            </a:r>
            <a:r>
              <a:rPr lang="en-US" altLang="zh-TW" dirty="0" smtClean="0"/>
              <a:t>100</a:t>
            </a:r>
            <a:r>
              <a:rPr lang="zh-TW" altLang="en-US" dirty="0" smtClean="0"/>
              <a:t>萬 </a:t>
            </a:r>
            <a:endParaRPr lang="en-US" altLang="zh-TW" dirty="0" smtClean="0"/>
          </a:p>
          <a:p>
            <a:r>
              <a:rPr lang="zh-TW" altLang="en-US" dirty="0" smtClean="0"/>
              <a:t>要回到哪一個時刻 </a:t>
            </a:r>
            <a:endParaRPr lang="en-US" altLang="zh-TW" dirty="0" smtClean="0"/>
          </a:p>
          <a:p>
            <a:r>
              <a:rPr lang="zh-TW" altLang="en-US" dirty="0" smtClean="0"/>
              <a:t>投資那一樣產品最賺？</a:t>
            </a:r>
            <a:endParaRPr lang="en-US" altLang="zh-TW" dirty="0" smtClean="0"/>
          </a:p>
          <a:p>
            <a:endParaRPr lang="en-US" altLang="zh-TW" dirty="0" smtClean="0"/>
          </a:p>
          <a:p>
            <a:r>
              <a:rPr lang="zh-TW" altLang="en-US" dirty="0" smtClean="0"/>
              <a:t>記住你的答案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FE10D1-250E-4CE1-BD13-6A9E8297BB86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529666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比特幣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btc</a:t>
            </a:r>
            <a:r>
              <a:rPr lang="en-US" altLang="zh-TW" dirty="0" smtClean="0"/>
              <a:t>)</a:t>
            </a:r>
            <a:r>
              <a:rPr lang="zh-TW" altLang="en-US" dirty="0" smtClean="0"/>
              <a:t>，剛誕生</a:t>
            </a:r>
            <a:r>
              <a:rPr lang="en-US" altLang="zh-TW" dirty="0" smtClean="0"/>
              <a:t>(2009/01/03)1</a:t>
            </a:r>
            <a:r>
              <a:rPr lang="zh-TW" altLang="en-US" dirty="0" smtClean="0"/>
              <a:t>美金 </a:t>
            </a:r>
            <a:r>
              <a:rPr lang="en-US" altLang="zh-TW" dirty="0" smtClean="0"/>
              <a:t>=</a:t>
            </a:r>
            <a:r>
              <a:rPr lang="zh-TW" altLang="en-US" dirty="0" smtClean="0"/>
              <a:t> </a:t>
            </a:r>
            <a:r>
              <a:rPr lang="en-US" altLang="zh-TW" dirty="0" smtClean="0"/>
              <a:t>1300</a:t>
            </a:r>
            <a:r>
              <a:rPr lang="zh-TW" altLang="en-US" dirty="0" smtClean="0"/>
              <a:t>顆</a:t>
            </a:r>
            <a:endParaRPr lang="en-US" altLang="zh-TW" dirty="0" smtClean="0"/>
          </a:p>
          <a:p>
            <a:r>
              <a:rPr lang="zh-TW" altLang="en-US" dirty="0" smtClean="0"/>
              <a:t>現在，最高</a:t>
            </a:r>
            <a:r>
              <a:rPr lang="en-US" altLang="zh-TW" dirty="0" smtClean="0"/>
              <a:t>2900</a:t>
            </a:r>
            <a:r>
              <a:rPr lang="zh-TW" altLang="en-US" dirty="0" smtClean="0"/>
              <a:t>美金 </a:t>
            </a:r>
            <a:r>
              <a:rPr lang="en-US" altLang="zh-TW" dirty="0" smtClean="0"/>
              <a:t>=</a:t>
            </a:r>
            <a:r>
              <a:rPr lang="zh-TW" altLang="en-US" dirty="0" smtClean="0"/>
              <a:t> </a:t>
            </a:r>
            <a:r>
              <a:rPr lang="en-US" altLang="zh-TW" dirty="0" smtClean="0"/>
              <a:t>1</a:t>
            </a:r>
            <a:r>
              <a:rPr lang="zh-TW" altLang="en-US" dirty="0" smtClean="0"/>
              <a:t>顆</a:t>
            </a:r>
            <a:endParaRPr lang="en-US" altLang="zh-TW" dirty="0" smtClean="0"/>
          </a:p>
          <a:p>
            <a:endParaRPr lang="en-US" altLang="zh-TW" dirty="0" smtClean="0"/>
          </a:p>
          <a:p>
            <a:r>
              <a:rPr lang="zh-TW" altLang="en-US" dirty="0" smtClean="0"/>
              <a:t>你以為比特幣夠猛了</a:t>
            </a:r>
            <a:r>
              <a:rPr lang="en-US" altLang="zh-TW" dirty="0" smtClean="0"/>
              <a:t>?</a:t>
            </a:r>
            <a:r>
              <a:rPr lang="zh-TW" altLang="en-US" dirty="0" smtClean="0"/>
              <a:t> 錯</a:t>
            </a:r>
            <a:endParaRPr lang="en-US" altLang="zh-TW" dirty="0" smtClean="0"/>
          </a:p>
          <a:p>
            <a:endParaRPr lang="en-US" altLang="zh-TW" dirty="0" smtClean="0"/>
          </a:p>
          <a:p>
            <a:r>
              <a:rPr lang="zh-TW" altLang="en-US" dirty="0" smtClean="0"/>
              <a:t>乙太幣</a:t>
            </a:r>
            <a:r>
              <a:rPr lang="en-US" altLang="zh-TW" dirty="0" smtClean="0"/>
              <a:t>(ether)</a:t>
            </a:r>
            <a:r>
              <a:rPr lang="zh-TW" altLang="en-US" dirty="0" smtClean="0"/>
              <a:t>更瘋</a:t>
            </a:r>
            <a:endParaRPr lang="en-US" altLang="zh-TW" dirty="0" smtClean="0"/>
          </a:p>
          <a:p>
            <a:r>
              <a:rPr lang="zh-TW" altLang="en-US" dirty="0" smtClean="0"/>
              <a:t>剛誕生</a:t>
            </a:r>
            <a:r>
              <a:rPr lang="en-US" altLang="zh-TW" dirty="0" smtClean="0"/>
              <a:t>(2016/03/07)</a:t>
            </a:r>
            <a:r>
              <a:rPr lang="zh-TW" altLang="en-US" dirty="0" smtClean="0"/>
              <a:t>，</a:t>
            </a:r>
            <a:r>
              <a:rPr lang="en-US" altLang="zh-TW" dirty="0" smtClean="0"/>
              <a:t>8</a:t>
            </a:r>
            <a:r>
              <a:rPr lang="zh-TW" altLang="en-US" dirty="0" smtClean="0"/>
              <a:t>美金 </a:t>
            </a:r>
            <a:r>
              <a:rPr lang="en-US" altLang="zh-TW" dirty="0" smtClean="0"/>
              <a:t>=</a:t>
            </a:r>
            <a:r>
              <a:rPr lang="zh-TW" altLang="en-US" dirty="0" smtClean="0"/>
              <a:t> </a:t>
            </a:r>
            <a:r>
              <a:rPr lang="en-US" altLang="zh-TW" dirty="0" smtClean="0"/>
              <a:t>1</a:t>
            </a:r>
            <a:r>
              <a:rPr lang="zh-TW" altLang="en-US" dirty="0" smtClean="0"/>
              <a:t>顆</a:t>
            </a:r>
            <a:endParaRPr lang="en-US" altLang="zh-TW" dirty="0" smtClean="0"/>
          </a:p>
          <a:p>
            <a:r>
              <a:rPr lang="zh-TW" altLang="en-US" dirty="0" smtClean="0"/>
              <a:t>現在，最高</a:t>
            </a:r>
            <a:r>
              <a:rPr lang="en-US" altLang="zh-TW" dirty="0" smtClean="0"/>
              <a:t>346</a:t>
            </a:r>
            <a:r>
              <a:rPr lang="zh-TW" altLang="en-US" dirty="0" smtClean="0"/>
              <a:t>美金 </a:t>
            </a:r>
            <a:r>
              <a:rPr lang="en-US" altLang="zh-TW" dirty="0" smtClean="0"/>
              <a:t>=</a:t>
            </a:r>
            <a:r>
              <a:rPr lang="zh-TW" altLang="en-US" dirty="0" smtClean="0"/>
              <a:t> </a:t>
            </a:r>
            <a:r>
              <a:rPr lang="en-US" altLang="zh-TW" dirty="0" smtClean="0"/>
              <a:t>1</a:t>
            </a:r>
            <a:r>
              <a:rPr lang="zh-TW" altLang="en-US" dirty="0" smtClean="0"/>
              <a:t>顆</a:t>
            </a:r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FE10D1-250E-4CE1-BD13-6A9E8297BB86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682739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 smtClean="0"/>
              <a:t>曾經</a:t>
            </a:r>
            <a:endParaRPr lang="en-US" altLang="zh-TW" dirty="0" smtClean="0"/>
          </a:p>
          <a:p>
            <a:pPr marL="0" indent="0">
              <a:buNone/>
            </a:pPr>
            <a:r>
              <a:rPr lang="zh-TW" altLang="en-US" dirty="0" smtClean="0"/>
              <a:t>我擁有</a:t>
            </a:r>
            <a:r>
              <a:rPr lang="en-US" altLang="zh-TW" dirty="0" smtClean="0"/>
              <a:t>10,000</a:t>
            </a:r>
            <a:r>
              <a:rPr lang="zh-TW" altLang="en-US" dirty="0" smtClean="0"/>
              <a:t>個比特幣</a:t>
            </a:r>
            <a:endParaRPr lang="en-US" altLang="zh-TW" dirty="0" smtClean="0"/>
          </a:p>
          <a:p>
            <a:pPr marL="0" indent="0">
              <a:buNone/>
            </a:pPr>
            <a:r>
              <a:rPr lang="zh-TW" altLang="en-US" dirty="0" smtClean="0"/>
              <a:t>我用他買了兩個披薩</a:t>
            </a:r>
            <a:endParaRPr lang="en-US" altLang="zh-TW" dirty="0" smtClean="0"/>
          </a:p>
          <a:p>
            <a:pPr marL="0" indent="0">
              <a:buNone/>
            </a:pPr>
            <a:r>
              <a:rPr lang="zh-TW" altLang="en-US" dirty="0" smtClean="0"/>
              <a:t>我把它全吃了</a:t>
            </a:r>
            <a:endParaRPr lang="en-US" altLang="zh-TW" dirty="0" smtClean="0"/>
          </a:p>
          <a:p>
            <a:pPr marL="0" indent="0">
              <a:buNone/>
            </a:pPr>
            <a:r>
              <a:rPr lang="zh-TW" altLang="en-US" dirty="0" smtClean="0"/>
              <a:t>幾年以後我發現</a:t>
            </a:r>
            <a:endParaRPr lang="en-US" altLang="zh-TW" dirty="0" smtClean="0"/>
          </a:p>
          <a:p>
            <a:pPr marL="0" indent="0">
              <a:buNone/>
            </a:pPr>
            <a:r>
              <a:rPr lang="zh-TW" altLang="en-US" dirty="0" smtClean="0"/>
              <a:t>我買了全宇宙最貴的披薩</a:t>
            </a:r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FE10D1-250E-4CE1-BD13-6A9E8297BB86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514200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zh-TW" altLang="en-US" dirty="0" smtClean="0"/>
              <a:t>為什麼是</a:t>
            </a:r>
            <a:r>
              <a:rPr lang="en-US" altLang="zh-TW" dirty="0" smtClean="0"/>
              <a:t>bitcoin</a:t>
            </a:r>
            <a:r>
              <a:rPr lang="en-US" altLang="zh-TW" baseline="0" dirty="0" smtClean="0"/>
              <a:t> </a:t>
            </a:r>
            <a:r>
              <a:rPr lang="en-US" altLang="zh-TW" dirty="0" smtClean="0"/>
              <a:t>pizza day?</a:t>
            </a:r>
            <a:r>
              <a:rPr lang="zh-TW" altLang="en-US" dirty="0" smtClean="0"/>
              <a:t> 第一筆比特幣支付的案例</a:t>
            </a:r>
            <a:endParaRPr lang="en-US" altLang="zh-TW" dirty="0" smtClean="0"/>
          </a:p>
          <a:p>
            <a:pPr marL="171450" indent="-171450">
              <a:buFontTx/>
              <a:buChar char="-"/>
            </a:pPr>
            <a:r>
              <a:rPr lang="zh-TW" altLang="en-US" dirty="0" smtClean="0"/>
              <a:t>花了多少顆買</a:t>
            </a:r>
            <a:r>
              <a:rPr lang="en-US" altLang="zh-TW" dirty="0" smtClean="0"/>
              <a:t>?</a:t>
            </a:r>
            <a:r>
              <a:rPr lang="zh-TW" altLang="en-US" dirty="0" smtClean="0"/>
              <a:t> </a:t>
            </a:r>
            <a:r>
              <a:rPr lang="en-US" altLang="zh-TW" dirty="0" smtClean="0"/>
              <a:t>13000</a:t>
            </a:r>
            <a:r>
              <a:rPr lang="zh-TW" altLang="en-US" dirty="0" smtClean="0"/>
              <a:t>顆</a:t>
            </a:r>
            <a:endParaRPr lang="en-US" altLang="zh-TW" dirty="0" smtClean="0"/>
          </a:p>
          <a:p>
            <a:pPr marL="171450" indent="-171450">
              <a:buFontTx/>
              <a:buChar char="-"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FE10D1-250E-4CE1-BD13-6A9E8297BB86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720057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這邊可以直接登入使用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FE10D1-250E-4CE1-BD13-6A9E8297BB86}" type="slidenum">
              <a:rPr lang="zh-TW" altLang="en-US" smtClean="0"/>
              <a:t>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723070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匿名</a:t>
            </a:r>
            <a:endParaRPr lang="en-US" altLang="zh-TW" dirty="0" smtClean="0"/>
          </a:p>
          <a:p>
            <a:r>
              <a:rPr lang="zh-TW" altLang="en-US" dirty="0" smtClean="0"/>
              <a:t>去中心化</a:t>
            </a:r>
            <a:endParaRPr lang="en-US" altLang="zh-TW" dirty="0" smtClean="0"/>
          </a:p>
          <a:p>
            <a:r>
              <a:rPr lang="zh-TW" altLang="en-US" dirty="0" smtClean="0"/>
              <a:t>全世界流通</a:t>
            </a:r>
            <a:endParaRPr lang="en-US" altLang="zh-TW" dirty="0" smtClean="0"/>
          </a:p>
          <a:p>
            <a:r>
              <a:rPr lang="zh-TW" altLang="en-US" dirty="0" smtClean="0"/>
              <a:t>低交易費用</a:t>
            </a:r>
            <a:endParaRPr lang="en-US" altLang="zh-TW" dirty="0" smtClean="0"/>
          </a:p>
          <a:p>
            <a:r>
              <a:rPr lang="zh-TW" altLang="en-US" dirty="0" smtClean="0"/>
              <a:t>無隱藏成本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FE10D1-250E-4CE1-BD13-6A9E8297BB86}" type="slidenum">
              <a:rPr lang="zh-TW" altLang="en-US" smtClean="0"/>
              <a:t>59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680254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 smtClean="0"/>
              <a:t>低交易費用</a:t>
            </a:r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FE10D1-250E-4CE1-BD13-6A9E8297BB86}" type="slidenum">
              <a:rPr lang="zh-TW" altLang="en-US" smtClean="0"/>
              <a:t>61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456241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jpe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jpe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2017/8/27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2017/8/27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2017/8/27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407FF-5629-45AE-A76B-BB07644F9738}" type="datetimeFigureOut">
              <a:rPr lang="zh-TW" altLang="en-US" smtClean="0"/>
              <a:t>2017/8/27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2A770-9EC7-465E-B760-E14064DF9F51}" type="slidenum">
              <a:rPr lang="zh-TW" altLang="en-US" smtClean="0"/>
              <a:t>‹#›</a:t>
            </a:fld>
            <a:endParaRPr lang="zh-TW" altLang="en-US"/>
          </a:p>
        </p:txBody>
      </p:sp>
      <p:pic>
        <p:nvPicPr>
          <p:cNvPr id="7" name="Picture 5" descr="Hintergrund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2570"/>
          <a:stretch>
            <a:fillRect/>
          </a:stretch>
        </p:blipFill>
        <p:spPr bwMode="auto">
          <a:xfrm>
            <a:off x="0" y="6362700"/>
            <a:ext cx="9144000" cy="509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5" descr="Hintergrund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2570"/>
          <a:stretch>
            <a:fillRect/>
          </a:stretch>
        </p:blipFill>
        <p:spPr bwMode="auto">
          <a:xfrm>
            <a:off x="0" y="5805264"/>
            <a:ext cx="9144000" cy="1067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頁尾版面配置區 10"/>
          <p:cNvSpPr txBox="1">
            <a:spLocks/>
          </p:cNvSpPr>
          <p:nvPr userDrawn="1"/>
        </p:nvSpPr>
        <p:spPr>
          <a:xfrm>
            <a:off x="1115616" y="6021288"/>
            <a:ext cx="2311896" cy="648072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ctr" defTabSz="914400" rtl="0" eaLnBrk="1" latinLnBrk="0" hangingPunct="1">
              <a:defRPr sz="1800" b="1" kern="1200">
                <a:solidFill>
                  <a:schemeClr val="tx1"/>
                </a:solidFill>
                <a:latin typeface="微軟正黑體"/>
                <a:ea typeface="微軟正黑體"/>
                <a:cs typeface="微軟正黑體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kumimoji="1" lang="en-US" altLang="zh-TW" dirty="0" smtClean="0"/>
          </a:p>
          <a:p>
            <a:pPr>
              <a:lnSpc>
                <a:spcPct val="120000"/>
              </a:lnSpc>
            </a:pPr>
            <a:r>
              <a:rPr kumimoji="1" lang="en-US" altLang="zh-TW" dirty="0" smtClean="0"/>
              <a:t>Top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Trader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Team</a:t>
            </a:r>
          </a:p>
          <a:p>
            <a:pPr>
              <a:lnSpc>
                <a:spcPct val="120000"/>
              </a:lnSpc>
            </a:pPr>
            <a:r>
              <a:rPr kumimoji="1" lang="zh-TW" altLang="en-US" dirty="0" smtClean="0"/>
              <a:t>金融交易者商學院</a:t>
            </a:r>
            <a:endParaRPr kumimoji="1" lang="en-US" altLang="zh-TW" dirty="0" smtClean="0"/>
          </a:p>
          <a:p>
            <a:endParaRPr kumimoji="1" lang="zh-TW" altLang="en-US" dirty="0"/>
          </a:p>
        </p:txBody>
      </p:sp>
      <p:pic>
        <p:nvPicPr>
          <p:cNvPr id="11" name="圖片 10" descr="「招牌-金融交易者商學院」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5970124"/>
            <a:ext cx="650353" cy="744483"/>
          </a:xfrm>
          <a:prstGeom prst="rect">
            <a:avLst/>
          </a:prstGeom>
        </p:spPr>
      </p:pic>
      <p:sp>
        <p:nvSpPr>
          <p:cNvPr id="12" name="矩形 11"/>
          <p:cNvSpPr/>
          <p:nvPr userDrawn="1"/>
        </p:nvSpPr>
        <p:spPr>
          <a:xfrm>
            <a:off x="7164288" y="5920630"/>
            <a:ext cx="1723549" cy="8207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軟正黑體"/>
                <a:ea typeface="微軟正黑體"/>
                <a:cs typeface="微軟正黑體"/>
              </a:rPr>
              <a:t>培養操盤能力</a:t>
            </a:r>
            <a:r>
              <a:rPr kumimoji="0" lang="en-US" altLang="zh-TW" sz="20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軟正黑體"/>
                <a:ea typeface="微軟正黑體"/>
                <a:cs typeface="微軟正黑體"/>
              </a:rPr>
              <a:t> </a:t>
            </a:r>
          </a:p>
          <a:p>
            <a:pPr marL="0" marR="0" lvl="0" indent="0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軟正黑體"/>
                <a:ea typeface="微軟正黑體"/>
                <a:cs typeface="微軟正黑體"/>
              </a:rPr>
              <a:t>建構獲利邏輯</a:t>
            </a:r>
          </a:p>
        </p:txBody>
      </p:sp>
      <p:sp>
        <p:nvSpPr>
          <p:cNvPr id="13" name="Rectangle 13"/>
          <p:cNvSpPr>
            <a:spLocks noChangeArrowheads="1"/>
          </p:cNvSpPr>
          <p:nvPr userDrawn="1"/>
        </p:nvSpPr>
        <p:spPr bwMode="auto">
          <a:xfrm>
            <a:off x="0" y="0"/>
            <a:ext cx="9144000" cy="5877272"/>
          </a:xfrm>
          <a:prstGeom prst="rect">
            <a:avLst/>
          </a:prstGeom>
          <a:solidFill>
            <a:srgbClr val="E6E6E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0361543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407FF-5629-45AE-A76B-BB07644F9738}" type="datetimeFigureOut">
              <a:rPr lang="zh-TW" altLang="en-US" smtClean="0"/>
              <a:t>2017/8/27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2A770-9EC7-465E-B760-E14064DF9F51}" type="slidenum">
              <a:rPr lang="zh-TW" altLang="en-US" smtClean="0"/>
              <a:t>‹#›</a:t>
            </a:fld>
            <a:endParaRPr lang="zh-TW" altLang="en-US"/>
          </a:p>
        </p:txBody>
      </p:sp>
      <p:pic>
        <p:nvPicPr>
          <p:cNvPr id="7" name="Picture 5" descr="Hintergrund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2570"/>
          <a:stretch>
            <a:fillRect/>
          </a:stretch>
        </p:blipFill>
        <p:spPr bwMode="auto">
          <a:xfrm>
            <a:off x="0" y="6362700"/>
            <a:ext cx="9144000" cy="509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5" descr="Hintergrund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2570"/>
          <a:stretch>
            <a:fillRect/>
          </a:stretch>
        </p:blipFill>
        <p:spPr bwMode="auto">
          <a:xfrm>
            <a:off x="0" y="5805264"/>
            <a:ext cx="9144000" cy="1067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頁尾版面配置區 10"/>
          <p:cNvSpPr txBox="1">
            <a:spLocks/>
          </p:cNvSpPr>
          <p:nvPr userDrawn="1"/>
        </p:nvSpPr>
        <p:spPr>
          <a:xfrm>
            <a:off x="1115616" y="6021288"/>
            <a:ext cx="2311896" cy="648072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ctr" defTabSz="914400" rtl="0" eaLnBrk="1" latinLnBrk="0" hangingPunct="1">
              <a:defRPr sz="1800" b="1" kern="1200">
                <a:solidFill>
                  <a:schemeClr val="tx1"/>
                </a:solidFill>
                <a:latin typeface="微軟正黑體"/>
                <a:ea typeface="微軟正黑體"/>
                <a:cs typeface="微軟正黑體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kumimoji="1" lang="en-US" altLang="zh-TW" dirty="0" smtClean="0"/>
          </a:p>
          <a:p>
            <a:pPr>
              <a:lnSpc>
                <a:spcPct val="120000"/>
              </a:lnSpc>
            </a:pPr>
            <a:r>
              <a:rPr kumimoji="1" lang="en-US" altLang="zh-TW" dirty="0" smtClean="0"/>
              <a:t>Top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Trader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Team</a:t>
            </a:r>
          </a:p>
          <a:p>
            <a:pPr>
              <a:lnSpc>
                <a:spcPct val="120000"/>
              </a:lnSpc>
            </a:pPr>
            <a:r>
              <a:rPr kumimoji="1" lang="zh-TW" altLang="en-US" dirty="0" smtClean="0"/>
              <a:t>金融交易者商學院</a:t>
            </a:r>
            <a:endParaRPr kumimoji="1" lang="en-US" altLang="zh-TW" dirty="0" smtClean="0"/>
          </a:p>
          <a:p>
            <a:endParaRPr kumimoji="1" lang="zh-TW" altLang="en-US" dirty="0"/>
          </a:p>
        </p:txBody>
      </p:sp>
      <p:pic>
        <p:nvPicPr>
          <p:cNvPr id="11" name="圖片 10" descr="「招牌-金融交易者商學院」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5970124"/>
            <a:ext cx="650353" cy="744483"/>
          </a:xfrm>
          <a:prstGeom prst="rect">
            <a:avLst/>
          </a:prstGeom>
        </p:spPr>
      </p:pic>
      <p:sp>
        <p:nvSpPr>
          <p:cNvPr id="12" name="矩形 11"/>
          <p:cNvSpPr/>
          <p:nvPr userDrawn="1"/>
        </p:nvSpPr>
        <p:spPr>
          <a:xfrm>
            <a:off x="7164288" y="5920630"/>
            <a:ext cx="1723549" cy="8207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軟正黑體"/>
                <a:ea typeface="微軟正黑體"/>
                <a:cs typeface="微軟正黑體"/>
              </a:rPr>
              <a:t>培養操盤能力</a:t>
            </a:r>
            <a:r>
              <a:rPr kumimoji="0" lang="en-US" altLang="zh-TW" sz="20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軟正黑體"/>
                <a:ea typeface="微軟正黑體"/>
                <a:cs typeface="微軟正黑體"/>
              </a:rPr>
              <a:t> </a:t>
            </a:r>
          </a:p>
          <a:p>
            <a:pPr marL="0" marR="0" lvl="0" indent="0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軟正黑體"/>
                <a:ea typeface="微軟正黑體"/>
                <a:cs typeface="微軟正黑體"/>
              </a:rPr>
              <a:t>建構獲利邏輯</a:t>
            </a:r>
          </a:p>
        </p:txBody>
      </p:sp>
      <p:sp>
        <p:nvSpPr>
          <p:cNvPr id="13" name="Rectangle 13"/>
          <p:cNvSpPr>
            <a:spLocks noChangeArrowheads="1"/>
          </p:cNvSpPr>
          <p:nvPr userDrawn="1"/>
        </p:nvSpPr>
        <p:spPr bwMode="auto">
          <a:xfrm>
            <a:off x="0" y="0"/>
            <a:ext cx="9144000" cy="5877272"/>
          </a:xfrm>
          <a:prstGeom prst="rect">
            <a:avLst/>
          </a:prstGeom>
          <a:solidFill>
            <a:srgbClr val="E6E6E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0361543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10"/>
          <p:cNvSpPr>
            <a:spLocks noGrp="1"/>
          </p:cNvSpPr>
          <p:nvPr>
            <p:ph type="ftr" sz="quarter" idx="3"/>
          </p:nvPr>
        </p:nvSpPr>
        <p:spPr>
          <a:xfrm>
            <a:off x="1043608" y="6165304"/>
            <a:ext cx="2311896" cy="648072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/>
          <a:lstStyle>
            <a:lvl1pPr algn="ctr">
              <a:defRPr sz="1800" b="1">
                <a:solidFill>
                  <a:schemeClr val="tx1"/>
                </a:solidFill>
                <a:latin typeface="微軟正黑體"/>
                <a:ea typeface="微軟正黑體"/>
                <a:cs typeface="微軟正黑體"/>
              </a:defRPr>
            </a:lvl1pPr>
          </a:lstStyle>
          <a:p>
            <a:endParaRPr kumimoji="1" lang="en-US" altLang="zh-TW" dirty="0" smtClean="0"/>
          </a:p>
          <a:p>
            <a:pPr>
              <a:lnSpc>
                <a:spcPct val="120000"/>
              </a:lnSpc>
            </a:pPr>
            <a:r>
              <a:rPr kumimoji="1" lang="en-US" altLang="zh-TW" dirty="0" smtClean="0"/>
              <a:t>Top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Trader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Team</a:t>
            </a:r>
          </a:p>
          <a:p>
            <a:pPr>
              <a:lnSpc>
                <a:spcPct val="120000"/>
              </a:lnSpc>
            </a:pPr>
            <a:r>
              <a:rPr kumimoji="1" lang="zh-TW" altLang="en-US" dirty="0" smtClean="0"/>
              <a:t>金融交易者商學院</a:t>
            </a:r>
            <a:endParaRPr kumimoji="1" lang="en-US" altLang="zh-TW" dirty="0" smtClean="0"/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291092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2017/8/27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2017/8/27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2017/8/27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2017/8/27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2017/8/27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2017/8/27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2017/8/27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2017/8/27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BEAD13-0566-4C6C-97E7-55F17F24B09F}" type="datetimeFigureOut">
              <a:rPr lang="zh-TW" altLang="en-US" smtClean="0"/>
              <a:t>2017/8/27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pn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8.png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6.png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7.png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8.png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7.jpeg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9.png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jpe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4" Type="http://schemas.openxmlformats.org/officeDocument/2006/relationships/image" Target="../media/image102.png"/><Relationship Id="rId5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1.jpeg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4" Type="http://schemas.openxmlformats.org/officeDocument/2006/relationships/image" Target="../media/image105.png"/><Relationship Id="rId5" Type="http://schemas.openxmlformats.org/officeDocument/2006/relationships/image" Target="../media/image106.png"/><Relationship Id="rId6" Type="http://schemas.openxmlformats.org/officeDocument/2006/relationships/image" Target="../media/image107.png"/><Relationship Id="rId7" Type="http://schemas.openxmlformats.org/officeDocument/2006/relationships/image" Target="../media/image108.png"/><Relationship Id="rId8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jpeg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4" Type="http://schemas.openxmlformats.org/officeDocument/2006/relationships/image" Target="../media/image15.png"/><Relationship Id="rId5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rate.bot.com.tw/twd/2014-01-01" TargetMode="External"/><Relationship Id="rId4" Type="http://schemas.openxmlformats.org/officeDocument/2006/relationships/hyperlink" Target="https://tradeblock.com/" TargetMode="External"/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4" Type="http://schemas.openxmlformats.org/officeDocument/2006/relationships/image" Target="../media/image30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1.png"/><Relationship Id="rId12" Type="http://schemas.openxmlformats.org/officeDocument/2006/relationships/image" Target="../media/image42.jpeg"/><Relationship Id="rId13" Type="http://schemas.openxmlformats.org/officeDocument/2006/relationships/image" Target="../media/image43.jpeg"/><Relationship Id="rId14" Type="http://schemas.openxmlformats.org/officeDocument/2006/relationships/image" Target="../media/image44.jpeg"/><Relationship Id="rId15" Type="http://schemas.openxmlformats.org/officeDocument/2006/relationships/image" Target="../media/image45.jpeg"/><Relationship Id="rId16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gif"/><Relationship Id="rId3" Type="http://schemas.openxmlformats.org/officeDocument/2006/relationships/image" Target="../media/image34.png"/><Relationship Id="rId4" Type="http://schemas.openxmlformats.org/officeDocument/2006/relationships/image" Target="../media/image35.jpeg"/><Relationship Id="rId5" Type="http://schemas.openxmlformats.org/officeDocument/2006/relationships/image" Target="../media/image36.png"/><Relationship Id="rId6" Type="http://schemas.openxmlformats.org/officeDocument/2006/relationships/image" Target="../media/image37.png"/><Relationship Id="rId7" Type="http://schemas.openxmlformats.org/officeDocument/2006/relationships/image" Target="../media/image38.jpeg"/><Relationship Id="rId8" Type="http://schemas.openxmlformats.org/officeDocument/2006/relationships/image" Target="../media/image30.jpeg"/><Relationship Id="rId9" Type="http://schemas.openxmlformats.org/officeDocument/2006/relationships/image" Target="../media/image39.png"/><Relationship Id="rId10" Type="http://schemas.openxmlformats.org/officeDocument/2006/relationships/image" Target="../media/image40.jpe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.jpeg"/><Relationship Id="rId3" Type="http://schemas.openxmlformats.org/officeDocument/2006/relationships/image" Target="../media/image6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5" Type="http://schemas.openxmlformats.org/officeDocument/2006/relationships/image" Target="../media/image50.png"/><Relationship Id="rId6" Type="http://schemas.openxmlformats.org/officeDocument/2006/relationships/image" Target="../media/image51.png"/><Relationship Id="rId7" Type="http://schemas.openxmlformats.org/officeDocument/2006/relationships/image" Target="../media/image52.png"/><Relationship Id="rId8" Type="http://schemas.openxmlformats.org/officeDocument/2006/relationships/image" Target="../media/image53.png"/><Relationship Id="rId9" Type="http://schemas.openxmlformats.org/officeDocument/2006/relationships/image" Target="../media/image54.png"/><Relationship Id="rId10" Type="http://schemas.openxmlformats.org/officeDocument/2006/relationships/image" Target="../media/image55.png"/><Relationship Id="rId11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jpe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4" Type="http://schemas.openxmlformats.org/officeDocument/2006/relationships/image" Target="../media/image58.png"/><Relationship Id="rId5" Type="http://schemas.microsoft.com/office/2007/relationships/hdphoto" Target="../media/hdphoto2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4" Type="http://schemas.microsoft.com/office/2007/relationships/hdphoto" Target="../media/hdphoto2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4" Type="http://schemas.microsoft.com/office/2007/relationships/hdphoto" Target="../media/hdphoto2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4" Type="http://schemas.microsoft.com/office/2007/relationships/hdphoto" Target="../media/hdphoto2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4" Type="http://schemas.microsoft.com/office/2007/relationships/hdphoto" Target="../media/hdphoto2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4" Type="http://schemas.microsoft.com/office/2007/relationships/hdphoto" Target="../media/hdphoto2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4" Type="http://schemas.microsoft.com/office/2007/relationships/hdphoto" Target="../media/hdphoto2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4" Type="http://schemas.microsoft.com/office/2007/relationships/hdphoto" Target="../media/hdphoto2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7.png"/><Relationship Id="rId3" Type="http://schemas.microsoft.com/office/2007/relationships/hdphoto" Target="../media/hdphoto1.wdp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4" Type="http://schemas.microsoft.com/office/2007/relationships/hdphoto" Target="../media/hdphoto2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4" Type="http://schemas.microsoft.com/office/2007/relationships/hdphoto" Target="../media/hdphoto2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4" Type="http://schemas.microsoft.com/office/2007/relationships/hdphoto" Target="../media/hdphoto2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4" Type="http://schemas.microsoft.com/office/2007/relationships/hdphoto" Target="../media/hdphoto2.wdp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4" Type="http://schemas.microsoft.com/office/2007/relationships/hdphoto" Target="../media/hdphoto2.wdp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4" Type="http://schemas.microsoft.com/office/2007/relationships/hdphoto" Target="../media/hdphoto2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4" Type="http://schemas.microsoft.com/office/2007/relationships/hdphoto" Target="../media/hdphoto2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4" Type="http://schemas.microsoft.com/office/2007/relationships/hdphoto" Target="../media/hdphoto2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4" Type="http://schemas.microsoft.com/office/2007/relationships/hdphoto" Target="../media/hdphoto2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jpe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png"/><Relationship Id="rId3" Type="http://schemas.openxmlformats.org/officeDocument/2006/relationships/image" Target="../media/image70.jpe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jpe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jpe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png"/><Relationship Id="rId3" Type="http://schemas.openxmlformats.org/officeDocument/2006/relationships/image" Target="../media/image73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9.jpeg"/><Relationship Id="rId3" Type="http://schemas.openxmlformats.org/officeDocument/2006/relationships/image" Target="../media/image10.jpe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4" Type="http://schemas.openxmlformats.org/officeDocument/2006/relationships/image" Target="../media/image75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6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4" Type="http://schemas.openxmlformats.org/officeDocument/2006/relationships/image" Target="../media/image74.png"/><Relationship Id="rId5" Type="http://schemas.openxmlformats.org/officeDocument/2006/relationships/image" Target="../media/image75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7.jpe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9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9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0.png"/><Relationship Id="rId3" Type="http://schemas.openxmlformats.org/officeDocument/2006/relationships/image" Target="../media/image81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9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2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2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2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e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9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0.png"/><Relationship Id="rId3" Type="http://schemas.openxmlformats.org/officeDocument/2006/relationships/image" Target="../media/image81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0.jpe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3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4.jpe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4" Type="http://schemas.microsoft.com/office/2007/relationships/hdphoto" Target="../media/hdphoto3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.jpe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7.png"/><Relationship Id="rId3" Type="http://schemas.openxmlformats.org/officeDocument/2006/relationships/image" Target="../media/image88.png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9.pn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8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4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0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4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55" t="23685" r="355" b="1902"/>
          <a:stretch/>
        </p:blipFill>
        <p:spPr>
          <a:xfrm>
            <a:off x="-108520" y="0"/>
            <a:ext cx="92890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890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相關圖片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221" b="23221"/>
          <a:stretch/>
        </p:blipFill>
        <p:spPr bwMode="auto">
          <a:xfrm>
            <a:off x="2340777" y="2831492"/>
            <a:ext cx="4462447" cy="1195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7643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貼心小叮嚀</a:t>
            </a:r>
          </a:p>
        </p:txBody>
      </p:sp>
      <p:grpSp>
        <p:nvGrpSpPr>
          <p:cNvPr id="4" name="Group 33"/>
          <p:cNvGrpSpPr>
            <a:grpSpLocks/>
          </p:cNvGrpSpPr>
          <p:nvPr/>
        </p:nvGrpSpPr>
        <p:grpSpPr bwMode="auto">
          <a:xfrm>
            <a:off x="1179513" y="1828800"/>
            <a:ext cx="6097591" cy="3770313"/>
            <a:chOff x="743" y="1152"/>
            <a:chExt cx="3841" cy="2375"/>
          </a:xfrm>
        </p:grpSpPr>
        <p:sp>
          <p:nvSpPr>
            <p:cNvPr id="5" name="AutoShape 3"/>
            <p:cNvSpPr>
              <a:spLocks noChangeArrowheads="1"/>
            </p:cNvSpPr>
            <p:nvPr/>
          </p:nvSpPr>
          <p:spPr bwMode="gray">
            <a:xfrm rot="39573186">
              <a:off x="2875" y="1599"/>
              <a:ext cx="499" cy="182"/>
            </a:xfrm>
            <a:prstGeom prst="rightArrow">
              <a:avLst>
                <a:gd name="adj1" fmla="val 35167"/>
                <a:gd name="adj2" fmla="val 111029"/>
              </a:avLst>
            </a:prstGeom>
            <a:solidFill>
              <a:schemeClr val="tx2"/>
            </a:solidFill>
            <a:ln w="0" algn="ctr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" name="AutoShape 4"/>
            <p:cNvSpPr>
              <a:spLocks noChangeArrowheads="1"/>
            </p:cNvSpPr>
            <p:nvPr/>
          </p:nvSpPr>
          <p:spPr bwMode="gray">
            <a:xfrm rot="3465783">
              <a:off x="2907" y="2928"/>
              <a:ext cx="499" cy="182"/>
            </a:xfrm>
            <a:prstGeom prst="rightArrow">
              <a:avLst>
                <a:gd name="adj1" fmla="val 35167"/>
                <a:gd name="adj2" fmla="val 111029"/>
              </a:avLst>
            </a:prstGeom>
            <a:solidFill>
              <a:schemeClr val="tx2"/>
            </a:solidFill>
            <a:ln w="0" algn="ctr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7" name="AutoShape 5"/>
            <p:cNvSpPr>
              <a:spLocks noChangeArrowheads="1"/>
            </p:cNvSpPr>
            <p:nvPr/>
          </p:nvSpPr>
          <p:spPr bwMode="gray">
            <a:xfrm rot="35969022">
              <a:off x="2139" y="1613"/>
              <a:ext cx="499" cy="182"/>
            </a:xfrm>
            <a:prstGeom prst="rightArrow">
              <a:avLst>
                <a:gd name="adj1" fmla="val 35167"/>
                <a:gd name="adj2" fmla="val 111029"/>
              </a:avLst>
            </a:prstGeom>
            <a:solidFill>
              <a:schemeClr val="tx2"/>
            </a:solidFill>
            <a:ln w="0" algn="ctr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8" name="AutoShape 6"/>
            <p:cNvSpPr>
              <a:spLocks noChangeArrowheads="1"/>
            </p:cNvSpPr>
            <p:nvPr/>
          </p:nvSpPr>
          <p:spPr bwMode="gray">
            <a:xfrm rot="7535209">
              <a:off x="2115" y="2907"/>
              <a:ext cx="499" cy="182"/>
            </a:xfrm>
            <a:prstGeom prst="rightArrow">
              <a:avLst>
                <a:gd name="adj1" fmla="val 35167"/>
                <a:gd name="adj2" fmla="val 111029"/>
              </a:avLst>
            </a:prstGeom>
            <a:solidFill>
              <a:schemeClr val="tx2"/>
            </a:solidFill>
            <a:ln w="0" algn="ctr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" name="AutoShape 7"/>
            <p:cNvSpPr>
              <a:spLocks noChangeArrowheads="1"/>
            </p:cNvSpPr>
            <p:nvPr/>
          </p:nvSpPr>
          <p:spPr bwMode="gray">
            <a:xfrm>
              <a:off x="3272" y="2275"/>
              <a:ext cx="499" cy="182"/>
            </a:xfrm>
            <a:prstGeom prst="rightArrow">
              <a:avLst>
                <a:gd name="adj1" fmla="val 35167"/>
                <a:gd name="adj2" fmla="val 111029"/>
              </a:avLst>
            </a:prstGeom>
            <a:solidFill>
              <a:schemeClr val="tx2"/>
            </a:solidFill>
            <a:ln w="0" algn="ctr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0" name="AutoShape 8"/>
            <p:cNvSpPr>
              <a:spLocks noChangeArrowheads="1"/>
            </p:cNvSpPr>
            <p:nvPr/>
          </p:nvSpPr>
          <p:spPr bwMode="gray">
            <a:xfrm rot="-10800000">
              <a:off x="1754" y="2271"/>
              <a:ext cx="544" cy="182"/>
            </a:xfrm>
            <a:prstGeom prst="rightArrow">
              <a:avLst>
                <a:gd name="adj1" fmla="val 35167"/>
                <a:gd name="adj2" fmla="val 121041"/>
              </a:avLst>
            </a:prstGeom>
            <a:solidFill>
              <a:schemeClr val="tx2"/>
            </a:solidFill>
            <a:ln w="0" algn="ctr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1" name="Oval 9"/>
            <p:cNvSpPr>
              <a:spLocks noChangeArrowheads="1"/>
            </p:cNvSpPr>
            <p:nvPr/>
          </p:nvSpPr>
          <p:spPr bwMode="auto">
            <a:xfrm>
              <a:off x="1578" y="1168"/>
              <a:ext cx="2358" cy="2359"/>
            </a:xfrm>
            <a:prstGeom prst="ellipse">
              <a:avLst/>
            </a:prstGeom>
            <a:noFill/>
            <a:ln w="38100" algn="ctr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zh-TW" altLang="en-US"/>
            </a:p>
          </p:txBody>
        </p:sp>
        <p:sp>
          <p:nvSpPr>
            <p:cNvPr id="12" name="Text Box 10"/>
            <p:cNvSpPr txBox="1">
              <a:spLocks noChangeArrowheads="1"/>
            </p:cNvSpPr>
            <p:nvPr/>
          </p:nvSpPr>
          <p:spPr bwMode="auto">
            <a:xfrm>
              <a:off x="3498" y="1152"/>
              <a:ext cx="823" cy="252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altLang="zh-TW" sz="2000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9400</a:t>
              </a:r>
              <a:r>
                <a:rPr lang="zh-TW" altLang="en-US" sz="2000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萬顆</a:t>
              </a:r>
              <a:endPara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3" name="Text Box 11"/>
            <p:cNvSpPr txBox="1">
              <a:spLocks noChangeArrowheads="1"/>
            </p:cNvSpPr>
            <p:nvPr/>
          </p:nvSpPr>
          <p:spPr bwMode="auto">
            <a:xfrm>
              <a:off x="1599" y="1152"/>
              <a:ext cx="439" cy="252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r" eaLnBrk="0" hangingPunct="0"/>
              <a:r>
                <a:rPr lang="zh-TW" altLang="en-US" sz="2000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地址</a:t>
              </a:r>
              <a:endPara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4" name="Text Box 12"/>
            <p:cNvSpPr txBox="1">
              <a:spLocks noChangeArrowheads="1"/>
            </p:cNvSpPr>
            <p:nvPr/>
          </p:nvSpPr>
          <p:spPr bwMode="auto">
            <a:xfrm>
              <a:off x="4074" y="2256"/>
              <a:ext cx="439" cy="252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hangingPunct="0"/>
              <a:r>
                <a:rPr lang="zh-TW" altLang="en-US" sz="2000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礦工</a:t>
              </a:r>
              <a:endPara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5" name="Text Box 13"/>
            <p:cNvSpPr txBox="1">
              <a:spLocks noChangeArrowheads="1"/>
            </p:cNvSpPr>
            <p:nvPr/>
          </p:nvSpPr>
          <p:spPr bwMode="auto">
            <a:xfrm>
              <a:off x="3498" y="3264"/>
              <a:ext cx="1086" cy="252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hangingPunct="0"/>
              <a:r>
                <a:rPr lang="zh-TW" altLang="en-US" sz="2000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交易無法取消</a:t>
              </a:r>
              <a:endPara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6" name="Text Box 14"/>
            <p:cNvSpPr txBox="1">
              <a:spLocks noChangeArrowheads="1"/>
            </p:cNvSpPr>
            <p:nvPr/>
          </p:nvSpPr>
          <p:spPr bwMode="auto">
            <a:xfrm>
              <a:off x="992" y="2256"/>
              <a:ext cx="470" cy="252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r" eaLnBrk="0" hangingPunct="0"/>
              <a:r>
                <a:rPr lang="en-US" altLang="zh-TW" sz="2000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16</a:t>
              </a:r>
              <a:r>
                <a:rPr lang="zh-TW" altLang="en-US" sz="2000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秒</a:t>
              </a:r>
              <a:endPara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7" name="Text Box 15"/>
            <p:cNvSpPr txBox="1">
              <a:spLocks noChangeArrowheads="1"/>
            </p:cNvSpPr>
            <p:nvPr/>
          </p:nvSpPr>
          <p:spPr bwMode="auto">
            <a:xfrm>
              <a:off x="743" y="3225"/>
              <a:ext cx="1247" cy="252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r" eaLnBrk="0" hangingPunct="0"/>
              <a:r>
                <a:rPr lang="zh-TW" altLang="en-US" sz="2000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分散式資料系統</a:t>
              </a:r>
              <a:endPara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8" name="Oval 16"/>
            <p:cNvSpPr>
              <a:spLocks noChangeArrowheads="1"/>
            </p:cNvSpPr>
            <p:nvPr/>
          </p:nvSpPr>
          <p:spPr bwMode="gray">
            <a:xfrm>
              <a:off x="1488" y="2288"/>
              <a:ext cx="192" cy="192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gamma/>
                    <a:tint val="48627"/>
                    <a:invGamma/>
                  </a:schemeClr>
                </a:gs>
                <a:gs pos="100000">
                  <a:schemeClr val="accent1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9" name="Oval 17"/>
            <p:cNvSpPr>
              <a:spLocks noChangeArrowheads="1"/>
            </p:cNvSpPr>
            <p:nvPr/>
          </p:nvSpPr>
          <p:spPr bwMode="gray">
            <a:xfrm>
              <a:off x="2064" y="1248"/>
              <a:ext cx="192" cy="192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gamma/>
                    <a:tint val="48627"/>
                    <a:invGamma/>
                  </a:schemeClr>
                </a:gs>
                <a:gs pos="100000">
                  <a:schemeClr val="accent1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0" name="Oval 18"/>
            <p:cNvSpPr>
              <a:spLocks noChangeArrowheads="1"/>
            </p:cNvSpPr>
            <p:nvPr/>
          </p:nvSpPr>
          <p:spPr bwMode="gray">
            <a:xfrm>
              <a:off x="3264" y="1248"/>
              <a:ext cx="192" cy="192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gamma/>
                    <a:tint val="48627"/>
                    <a:invGamma/>
                  </a:schemeClr>
                </a:gs>
                <a:gs pos="100000">
                  <a:schemeClr val="accent1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1" name="Oval 19"/>
            <p:cNvSpPr>
              <a:spLocks noChangeArrowheads="1"/>
            </p:cNvSpPr>
            <p:nvPr/>
          </p:nvSpPr>
          <p:spPr bwMode="gray">
            <a:xfrm>
              <a:off x="2016" y="3264"/>
              <a:ext cx="192" cy="192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gamma/>
                    <a:tint val="48627"/>
                    <a:invGamma/>
                  </a:schemeClr>
                </a:gs>
                <a:gs pos="100000">
                  <a:schemeClr val="accent1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2" name="Oval 20"/>
            <p:cNvSpPr>
              <a:spLocks noChangeArrowheads="1"/>
            </p:cNvSpPr>
            <p:nvPr/>
          </p:nvSpPr>
          <p:spPr bwMode="gray">
            <a:xfrm>
              <a:off x="3264" y="3264"/>
              <a:ext cx="192" cy="192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gamma/>
                    <a:tint val="48627"/>
                    <a:invGamma/>
                  </a:schemeClr>
                </a:gs>
                <a:gs pos="100000">
                  <a:schemeClr val="accent1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3" name="Oval 21"/>
            <p:cNvSpPr>
              <a:spLocks noChangeArrowheads="1"/>
            </p:cNvSpPr>
            <p:nvPr/>
          </p:nvSpPr>
          <p:spPr bwMode="gray">
            <a:xfrm>
              <a:off x="3840" y="2280"/>
              <a:ext cx="192" cy="192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gamma/>
                    <a:tint val="48627"/>
                    <a:invGamma/>
                  </a:schemeClr>
                </a:gs>
                <a:gs pos="100000">
                  <a:schemeClr val="accent1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4" name="Oval 22"/>
            <p:cNvSpPr>
              <a:spLocks noChangeArrowheads="1"/>
            </p:cNvSpPr>
            <p:nvPr/>
          </p:nvSpPr>
          <p:spPr bwMode="gray">
            <a:xfrm>
              <a:off x="2233" y="1817"/>
              <a:ext cx="1073" cy="1063"/>
            </a:xfrm>
            <a:prstGeom prst="ellipse">
              <a:avLst/>
            </a:prstGeom>
            <a:gradFill rotWithShape="1">
              <a:gsLst>
                <a:gs pos="0">
                  <a:schemeClr val="folHlink">
                    <a:gamma/>
                    <a:tint val="0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zh-TW" altLang="en-US"/>
            </a:p>
          </p:txBody>
        </p:sp>
        <p:sp>
          <p:nvSpPr>
            <p:cNvPr id="25" name="Oval 23"/>
            <p:cNvSpPr>
              <a:spLocks noChangeArrowheads="1"/>
            </p:cNvSpPr>
            <p:nvPr/>
          </p:nvSpPr>
          <p:spPr bwMode="gray">
            <a:xfrm>
              <a:off x="2233" y="1817"/>
              <a:ext cx="1073" cy="1063"/>
            </a:xfrm>
            <a:prstGeom prst="ellipse">
              <a:avLst/>
            </a:prstGeom>
            <a:gradFill rotWithShape="1">
              <a:gsLst>
                <a:gs pos="0">
                  <a:schemeClr val="folHlink">
                    <a:alpha val="32001"/>
                  </a:schemeClr>
                </a:gs>
                <a:gs pos="100000">
                  <a:schemeClr val="folHlink">
                    <a:gamma/>
                    <a:shade val="0"/>
                    <a:invGamma/>
                    <a:alpha val="89999"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zh-TW" altLang="en-US"/>
            </a:p>
          </p:txBody>
        </p:sp>
        <p:sp>
          <p:nvSpPr>
            <p:cNvPr id="26" name="Oval 24"/>
            <p:cNvSpPr>
              <a:spLocks noChangeArrowheads="1"/>
            </p:cNvSpPr>
            <p:nvPr/>
          </p:nvSpPr>
          <p:spPr bwMode="gray">
            <a:xfrm>
              <a:off x="2303" y="1886"/>
              <a:ext cx="933" cy="924"/>
            </a:xfrm>
            <a:prstGeom prst="ellipse">
              <a:avLst/>
            </a:prstGeom>
            <a:gradFill rotWithShape="1">
              <a:gsLst>
                <a:gs pos="0">
                  <a:schemeClr val="folHlink">
                    <a:gamma/>
                    <a:shade val="54118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zh-TW" altLang="en-US"/>
            </a:p>
          </p:txBody>
        </p:sp>
        <p:sp>
          <p:nvSpPr>
            <p:cNvPr id="27" name="Oval 25"/>
            <p:cNvSpPr>
              <a:spLocks noChangeArrowheads="1"/>
            </p:cNvSpPr>
            <p:nvPr/>
          </p:nvSpPr>
          <p:spPr bwMode="gray">
            <a:xfrm>
              <a:off x="2304" y="1888"/>
              <a:ext cx="933" cy="924"/>
            </a:xfrm>
            <a:prstGeom prst="ellipse">
              <a:avLst/>
            </a:prstGeom>
            <a:gradFill rotWithShape="1">
              <a:gsLst>
                <a:gs pos="0">
                  <a:schemeClr val="folHlink">
                    <a:gamma/>
                    <a:shade val="63529"/>
                    <a:invGamma/>
                  </a:schemeClr>
                </a:gs>
                <a:gs pos="100000">
                  <a:schemeClr val="folHlink">
                    <a:alpha val="0"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zh-TW" altLang="en-US"/>
            </a:p>
          </p:txBody>
        </p:sp>
        <p:sp>
          <p:nvSpPr>
            <p:cNvPr id="28" name="Oval 26"/>
            <p:cNvSpPr>
              <a:spLocks noChangeArrowheads="1"/>
            </p:cNvSpPr>
            <p:nvPr/>
          </p:nvSpPr>
          <p:spPr bwMode="gray">
            <a:xfrm>
              <a:off x="2350" y="1933"/>
              <a:ext cx="840" cy="832"/>
            </a:xfrm>
            <a:prstGeom prst="ellipse">
              <a:avLst/>
            </a:prstGeom>
            <a:solidFill>
              <a:srgbClr val="333333"/>
            </a:soli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zh-TW" altLang="en-US"/>
            </a:p>
          </p:txBody>
        </p:sp>
        <p:grpSp>
          <p:nvGrpSpPr>
            <p:cNvPr id="29" name="Group 27"/>
            <p:cNvGrpSpPr>
              <a:grpSpLocks/>
            </p:cNvGrpSpPr>
            <p:nvPr/>
          </p:nvGrpSpPr>
          <p:grpSpPr bwMode="auto">
            <a:xfrm>
              <a:off x="2363" y="1945"/>
              <a:ext cx="813" cy="805"/>
              <a:chOff x="4166" y="1706"/>
              <a:chExt cx="1252" cy="1252"/>
            </a:xfrm>
          </p:grpSpPr>
          <p:sp>
            <p:nvSpPr>
              <p:cNvPr id="30" name="Oval 28"/>
              <p:cNvSpPr>
                <a:spLocks noChangeArrowheads="1"/>
              </p:cNvSpPr>
              <p:nvPr/>
            </p:nvSpPr>
            <p:spPr bwMode="gray">
              <a:xfrm>
                <a:off x="4166" y="1706"/>
                <a:ext cx="1252" cy="1252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shade val="46275"/>
                      <a:invGamma/>
                    </a:srgbClr>
                  </a:gs>
                  <a:gs pos="100000">
                    <a:srgbClr val="D6E1E2"/>
                  </a:gs>
                </a:gsLst>
                <a:lin ang="5400000" scaled="1"/>
              </a:gra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vert="eaVert" wrap="none" anchor="ctr"/>
              <a:lstStyle/>
              <a:p>
                <a:endParaRPr lang="zh-TW" altLang="en-US"/>
              </a:p>
            </p:txBody>
          </p:sp>
          <p:sp>
            <p:nvSpPr>
              <p:cNvPr id="31" name="Oval 29"/>
              <p:cNvSpPr>
                <a:spLocks noChangeArrowheads="1"/>
              </p:cNvSpPr>
              <p:nvPr/>
            </p:nvSpPr>
            <p:spPr bwMode="gray">
              <a:xfrm>
                <a:off x="4182" y="1713"/>
                <a:ext cx="1222" cy="1221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alpha val="0"/>
                    </a:srgbClr>
                  </a:gs>
                  <a:gs pos="100000">
                    <a:srgbClr val="D6E1E2">
                      <a:gamma/>
                      <a:tint val="34902"/>
                      <a:invGamma/>
                    </a:srgbClr>
                  </a:gs>
                </a:gsLst>
                <a:lin ang="5400000" scaled="1"/>
              </a:gra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vert="eaVert" wrap="none" anchor="ctr"/>
              <a:lstStyle/>
              <a:p>
                <a:endParaRPr lang="zh-TW" altLang="en-US"/>
              </a:p>
            </p:txBody>
          </p:sp>
          <p:sp>
            <p:nvSpPr>
              <p:cNvPr id="32" name="Oval 30"/>
              <p:cNvSpPr>
                <a:spLocks noChangeArrowheads="1"/>
              </p:cNvSpPr>
              <p:nvPr/>
            </p:nvSpPr>
            <p:spPr bwMode="gray">
              <a:xfrm>
                <a:off x="4195" y="1725"/>
                <a:ext cx="1162" cy="1141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shade val="79216"/>
                      <a:invGamma/>
                    </a:srgbClr>
                  </a:gs>
                  <a:gs pos="100000">
                    <a:srgbClr val="D6E1E2">
                      <a:alpha val="48000"/>
                    </a:srgbClr>
                  </a:gs>
                </a:gsLst>
                <a:lin ang="5400000" scaled="1"/>
              </a:gra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vert="eaVert" wrap="none" anchor="ctr"/>
              <a:lstStyle/>
              <a:p>
                <a:endParaRPr lang="zh-TW" altLang="en-US"/>
              </a:p>
            </p:txBody>
          </p:sp>
          <p:sp>
            <p:nvSpPr>
              <p:cNvPr id="33" name="Oval 31"/>
              <p:cNvSpPr>
                <a:spLocks noChangeArrowheads="1"/>
              </p:cNvSpPr>
              <p:nvPr/>
            </p:nvSpPr>
            <p:spPr bwMode="gray">
              <a:xfrm>
                <a:off x="4263" y="1757"/>
                <a:ext cx="1033" cy="926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tint val="0"/>
                      <a:invGamma/>
                    </a:srgbClr>
                  </a:gs>
                  <a:gs pos="100000">
                    <a:srgbClr val="D6E1E2">
                      <a:alpha val="38000"/>
                    </a:srgbClr>
                  </a:gs>
                </a:gsLst>
                <a:lin ang="5400000" scaled="1"/>
              </a:gra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vert="eaVert" wrap="none" anchor="ctr"/>
              <a:lstStyle/>
              <a:p>
                <a:endParaRPr lang="zh-TW" altLang="en-US"/>
              </a:p>
            </p:txBody>
          </p:sp>
        </p:grpSp>
      </p:grpSp>
      <p:pic>
        <p:nvPicPr>
          <p:cNvPr id="34" name="Picture 16" descr="「ethereum」的圖片搜尋結果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3741"/>
          <a:stretch/>
        </p:blipFill>
        <p:spPr bwMode="auto">
          <a:xfrm>
            <a:off x="4067944" y="3158689"/>
            <a:ext cx="687638" cy="1062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3392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群組 77"/>
          <p:cNvGrpSpPr/>
          <p:nvPr/>
        </p:nvGrpSpPr>
        <p:grpSpPr>
          <a:xfrm>
            <a:off x="7524328" y="3140968"/>
            <a:ext cx="1524000" cy="2141012"/>
            <a:chOff x="9155732" y="3986738"/>
            <a:chExt cx="1524000" cy="2141012"/>
          </a:xfrm>
        </p:grpSpPr>
        <p:grpSp>
          <p:nvGrpSpPr>
            <p:cNvPr id="73" name="群組 72"/>
            <p:cNvGrpSpPr/>
            <p:nvPr/>
          </p:nvGrpSpPr>
          <p:grpSpPr>
            <a:xfrm>
              <a:off x="9155732" y="3986738"/>
              <a:ext cx="1524000" cy="1531938"/>
              <a:chOff x="8676456" y="4139138"/>
              <a:chExt cx="1524000" cy="1531938"/>
            </a:xfrm>
          </p:grpSpPr>
          <p:sp>
            <p:nvSpPr>
              <p:cNvPr id="74" name="Oval 14"/>
              <p:cNvSpPr>
                <a:spLocks noChangeArrowheads="1"/>
              </p:cNvSpPr>
              <p:nvPr/>
            </p:nvSpPr>
            <p:spPr bwMode="gray">
              <a:xfrm>
                <a:off x="8676456" y="4139138"/>
                <a:ext cx="1524000" cy="1531938"/>
              </a:xfrm>
              <a:prstGeom prst="ellipse">
                <a:avLst/>
              </a:prstGeom>
              <a:gradFill rotWithShape="1">
                <a:gsLst>
                  <a:gs pos="0">
                    <a:schemeClr val="accent6">
                      <a:lumMod val="60000"/>
                      <a:lumOff val="40000"/>
                    </a:schemeClr>
                  </a:gs>
                  <a:gs pos="100000">
                    <a:schemeClr val="accent6">
                      <a:lumMod val="50000"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TW" altLang="en-US">
                  <a:latin typeface="+mn-ea"/>
                </a:endParaRPr>
              </a:p>
            </p:txBody>
          </p:sp>
          <p:sp>
            <p:nvSpPr>
              <p:cNvPr id="75" name="Freeform 15"/>
              <p:cNvSpPr>
                <a:spLocks/>
              </p:cNvSpPr>
              <p:nvPr/>
            </p:nvSpPr>
            <p:spPr bwMode="gray">
              <a:xfrm>
                <a:off x="8850627" y="4164670"/>
                <a:ext cx="1175657" cy="578124"/>
              </a:xfrm>
              <a:custGeom>
                <a:avLst/>
                <a:gdLst/>
                <a:ahLst/>
                <a:cxnLst>
                  <a:cxn ang="0">
                    <a:pos x="1301" y="401"/>
                  </a:cxn>
                  <a:cxn ang="0">
                    <a:pos x="1317" y="442"/>
                  </a:cxn>
                  <a:cxn ang="0">
                    <a:pos x="1321" y="481"/>
                  </a:cxn>
                  <a:cxn ang="0">
                    <a:pos x="1315" y="516"/>
                  </a:cxn>
                  <a:cxn ang="0">
                    <a:pos x="1298" y="550"/>
                  </a:cxn>
                  <a:cxn ang="0">
                    <a:pos x="1272" y="579"/>
                  </a:cxn>
                  <a:cxn ang="0">
                    <a:pos x="1239" y="604"/>
                  </a:cxn>
                  <a:cxn ang="0">
                    <a:pos x="1196" y="628"/>
                  </a:cxn>
                  <a:cxn ang="0">
                    <a:pos x="1147" y="649"/>
                  </a:cxn>
                  <a:cxn ang="0">
                    <a:pos x="1092" y="667"/>
                  </a:cxn>
                  <a:cxn ang="0">
                    <a:pos x="1031" y="683"/>
                  </a:cxn>
                  <a:cxn ang="0">
                    <a:pos x="967" y="694"/>
                  </a:cxn>
                  <a:cxn ang="0">
                    <a:pos x="896" y="704"/>
                  </a:cxn>
                  <a:cxn ang="0">
                    <a:pos x="824" y="710"/>
                  </a:cxn>
                  <a:cxn ang="0">
                    <a:pos x="795" y="712"/>
                  </a:cxn>
                  <a:cxn ang="0">
                    <a:pos x="476" y="712"/>
                  </a:cxn>
                  <a:cxn ang="0">
                    <a:pos x="472" y="712"/>
                  </a:cxn>
                  <a:cxn ang="0">
                    <a:pos x="409" y="708"/>
                  </a:cxn>
                  <a:cxn ang="0">
                    <a:pos x="348" y="704"/>
                  </a:cxn>
                  <a:cxn ang="0">
                    <a:pos x="290" y="696"/>
                  </a:cxn>
                  <a:cxn ang="0">
                    <a:pos x="235" y="689"/>
                  </a:cxn>
                  <a:cxn ang="0">
                    <a:pos x="186" y="677"/>
                  </a:cxn>
                  <a:cxn ang="0">
                    <a:pos x="141" y="663"/>
                  </a:cxn>
                  <a:cxn ang="0">
                    <a:pos x="102" y="648"/>
                  </a:cxn>
                  <a:cxn ang="0">
                    <a:pos x="67" y="630"/>
                  </a:cxn>
                  <a:cxn ang="0">
                    <a:pos x="39" y="608"/>
                  </a:cxn>
                  <a:cxn ang="0">
                    <a:pos x="18" y="583"/>
                  </a:cxn>
                  <a:cxn ang="0">
                    <a:pos x="6" y="554"/>
                  </a:cxn>
                  <a:cxn ang="0">
                    <a:pos x="0" y="524"/>
                  </a:cxn>
                  <a:cxn ang="0">
                    <a:pos x="0" y="520"/>
                  </a:cxn>
                  <a:cxn ang="0">
                    <a:pos x="4" y="487"/>
                  </a:cxn>
                  <a:cxn ang="0">
                    <a:pos x="16" y="446"/>
                  </a:cxn>
                  <a:cxn ang="0">
                    <a:pos x="51" y="370"/>
                  </a:cxn>
                  <a:cxn ang="0">
                    <a:pos x="94" y="299"/>
                  </a:cxn>
                  <a:cxn ang="0">
                    <a:pos x="147" y="235"/>
                  </a:cxn>
                  <a:cxn ang="0">
                    <a:pos x="204" y="176"/>
                  </a:cxn>
                  <a:cxn ang="0">
                    <a:pos x="270" y="125"/>
                  </a:cxn>
                  <a:cxn ang="0">
                    <a:pos x="341" y="82"/>
                  </a:cxn>
                  <a:cxn ang="0">
                    <a:pos x="415" y="47"/>
                  </a:cxn>
                  <a:cxn ang="0">
                    <a:pos x="497" y="21"/>
                  </a:cxn>
                  <a:cxn ang="0">
                    <a:pos x="581" y="6"/>
                  </a:cxn>
                  <a:cxn ang="0">
                    <a:pos x="667" y="0"/>
                  </a:cxn>
                  <a:cxn ang="0">
                    <a:pos x="667" y="0"/>
                  </a:cxn>
                  <a:cxn ang="0">
                    <a:pos x="759" y="6"/>
                  </a:cxn>
                  <a:cxn ang="0">
                    <a:pos x="847" y="23"/>
                  </a:cxn>
                  <a:cxn ang="0">
                    <a:pos x="932" y="53"/>
                  </a:cxn>
                  <a:cxn ang="0">
                    <a:pos x="1010" y="90"/>
                  </a:cxn>
                  <a:cxn ang="0">
                    <a:pos x="1082" y="137"/>
                  </a:cxn>
                  <a:cxn ang="0">
                    <a:pos x="1149" y="194"/>
                  </a:cxn>
                  <a:cxn ang="0">
                    <a:pos x="1208" y="256"/>
                  </a:cxn>
                  <a:cxn ang="0">
                    <a:pos x="1258" y="325"/>
                  </a:cxn>
                  <a:cxn ang="0">
                    <a:pos x="1301" y="401"/>
                  </a:cxn>
                  <a:cxn ang="0">
                    <a:pos x="1301" y="401"/>
                  </a:cxn>
                </a:cxnLst>
                <a:rect l="0" t="0" r="r" b="b"/>
                <a:pathLst>
                  <a:path w="1321" h="712">
                    <a:moveTo>
                      <a:pt x="1301" y="401"/>
                    </a:moveTo>
                    <a:lnTo>
                      <a:pt x="1317" y="442"/>
                    </a:lnTo>
                    <a:lnTo>
                      <a:pt x="1321" y="481"/>
                    </a:lnTo>
                    <a:lnTo>
                      <a:pt x="1315" y="516"/>
                    </a:lnTo>
                    <a:lnTo>
                      <a:pt x="1298" y="550"/>
                    </a:lnTo>
                    <a:lnTo>
                      <a:pt x="1272" y="579"/>
                    </a:lnTo>
                    <a:lnTo>
                      <a:pt x="1239" y="604"/>
                    </a:lnTo>
                    <a:lnTo>
                      <a:pt x="1196" y="628"/>
                    </a:lnTo>
                    <a:lnTo>
                      <a:pt x="1147" y="649"/>
                    </a:lnTo>
                    <a:lnTo>
                      <a:pt x="1092" y="667"/>
                    </a:lnTo>
                    <a:lnTo>
                      <a:pt x="1031" y="683"/>
                    </a:lnTo>
                    <a:lnTo>
                      <a:pt x="967" y="694"/>
                    </a:lnTo>
                    <a:lnTo>
                      <a:pt x="896" y="704"/>
                    </a:lnTo>
                    <a:lnTo>
                      <a:pt x="824" y="710"/>
                    </a:lnTo>
                    <a:lnTo>
                      <a:pt x="795" y="712"/>
                    </a:lnTo>
                    <a:lnTo>
                      <a:pt x="476" y="712"/>
                    </a:lnTo>
                    <a:lnTo>
                      <a:pt x="472" y="712"/>
                    </a:lnTo>
                    <a:lnTo>
                      <a:pt x="409" y="708"/>
                    </a:lnTo>
                    <a:lnTo>
                      <a:pt x="348" y="704"/>
                    </a:lnTo>
                    <a:lnTo>
                      <a:pt x="290" y="696"/>
                    </a:lnTo>
                    <a:lnTo>
                      <a:pt x="235" y="689"/>
                    </a:lnTo>
                    <a:lnTo>
                      <a:pt x="186" y="677"/>
                    </a:lnTo>
                    <a:lnTo>
                      <a:pt x="141" y="663"/>
                    </a:lnTo>
                    <a:lnTo>
                      <a:pt x="102" y="648"/>
                    </a:lnTo>
                    <a:lnTo>
                      <a:pt x="67" y="630"/>
                    </a:lnTo>
                    <a:lnTo>
                      <a:pt x="39" y="608"/>
                    </a:lnTo>
                    <a:lnTo>
                      <a:pt x="18" y="583"/>
                    </a:lnTo>
                    <a:lnTo>
                      <a:pt x="6" y="554"/>
                    </a:lnTo>
                    <a:lnTo>
                      <a:pt x="0" y="524"/>
                    </a:lnTo>
                    <a:lnTo>
                      <a:pt x="0" y="520"/>
                    </a:lnTo>
                    <a:lnTo>
                      <a:pt x="4" y="487"/>
                    </a:lnTo>
                    <a:lnTo>
                      <a:pt x="16" y="446"/>
                    </a:lnTo>
                    <a:lnTo>
                      <a:pt x="51" y="370"/>
                    </a:lnTo>
                    <a:lnTo>
                      <a:pt x="94" y="299"/>
                    </a:lnTo>
                    <a:lnTo>
                      <a:pt x="147" y="235"/>
                    </a:lnTo>
                    <a:lnTo>
                      <a:pt x="204" y="176"/>
                    </a:lnTo>
                    <a:lnTo>
                      <a:pt x="270" y="125"/>
                    </a:lnTo>
                    <a:lnTo>
                      <a:pt x="341" y="82"/>
                    </a:lnTo>
                    <a:lnTo>
                      <a:pt x="415" y="47"/>
                    </a:lnTo>
                    <a:lnTo>
                      <a:pt x="497" y="21"/>
                    </a:lnTo>
                    <a:lnTo>
                      <a:pt x="581" y="6"/>
                    </a:lnTo>
                    <a:lnTo>
                      <a:pt x="667" y="0"/>
                    </a:lnTo>
                    <a:lnTo>
                      <a:pt x="667" y="0"/>
                    </a:lnTo>
                    <a:lnTo>
                      <a:pt x="759" y="6"/>
                    </a:lnTo>
                    <a:lnTo>
                      <a:pt x="847" y="23"/>
                    </a:lnTo>
                    <a:lnTo>
                      <a:pt x="932" y="53"/>
                    </a:lnTo>
                    <a:lnTo>
                      <a:pt x="1010" y="90"/>
                    </a:lnTo>
                    <a:lnTo>
                      <a:pt x="1082" y="137"/>
                    </a:lnTo>
                    <a:lnTo>
                      <a:pt x="1149" y="194"/>
                    </a:lnTo>
                    <a:lnTo>
                      <a:pt x="1208" y="256"/>
                    </a:lnTo>
                    <a:lnTo>
                      <a:pt x="1258" y="325"/>
                    </a:lnTo>
                    <a:lnTo>
                      <a:pt x="1301" y="401"/>
                    </a:lnTo>
                    <a:lnTo>
                      <a:pt x="1301" y="401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FFFF"/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</a:gradFill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>
                  <a:latin typeface="+mn-ea"/>
                </a:endParaRPr>
              </a:p>
            </p:txBody>
          </p:sp>
          <p:sp>
            <p:nvSpPr>
              <p:cNvPr id="76" name="Text Box 16"/>
              <p:cNvSpPr txBox="1">
                <a:spLocks noChangeArrowheads="1"/>
              </p:cNvSpPr>
              <p:nvPr/>
            </p:nvSpPr>
            <p:spPr bwMode="gray">
              <a:xfrm>
                <a:off x="9071779" y="4853245"/>
                <a:ext cx="697628" cy="4001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ctr" eaLnBrk="0" hangingPunct="0"/>
                <a:r>
                  <a:rPr lang="zh-TW" altLang="en-US" sz="2000" b="1" dirty="0" smtClean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+mn-ea"/>
                  </a:rPr>
                  <a:t>開源</a:t>
                </a:r>
                <a:endParaRPr lang="en-US" altLang="zh-TW" sz="2000" b="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+mn-ea"/>
                </a:endParaRPr>
              </a:p>
            </p:txBody>
          </p:sp>
        </p:grpSp>
        <p:sp>
          <p:nvSpPr>
            <p:cNvPr id="77" name="Oval 17"/>
            <p:cNvSpPr>
              <a:spLocks noChangeArrowheads="1"/>
            </p:cNvSpPr>
            <p:nvPr/>
          </p:nvSpPr>
          <p:spPr bwMode="gray">
            <a:xfrm>
              <a:off x="9189862" y="5640387"/>
              <a:ext cx="1455738" cy="487363"/>
            </a:xfrm>
            <a:prstGeom prst="ellipse">
              <a:avLst/>
            </a:prstGeom>
            <a:gradFill rotWithShape="1">
              <a:gsLst>
                <a:gs pos="0">
                  <a:srgbClr val="CECECE"/>
                </a:gs>
                <a:gs pos="100000">
                  <a:srgbClr val="CECECE">
                    <a:gamma/>
                    <a:tint val="0"/>
                    <a:invGamma/>
                  </a:srgbClr>
                </a:gs>
              </a:gsLst>
              <a:path path="shape">
                <a:fillToRect l="50000" t="50000" r="50000" b="50000"/>
              </a:path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>
                <a:latin typeface="+mn-ea"/>
              </a:endParaRPr>
            </a:p>
          </p:txBody>
        </p:sp>
      </p:grp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數位貨幣的未來</a:t>
            </a:r>
          </a:p>
        </p:txBody>
      </p:sp>
      <p:sp>
        <p:nvSpPr>
          <p:cNvPr id="36" name="AutoShape 3"/>
          <p:cNvSpPr>
            <a:spLocks noChangeArrowheads="1"/>
          </p:cNvSpPr>
          <p:nvPr/>
        </p:nvSpPr>
        <p:spPr bwMode="gray">
          <a:xfrm>
            <a:off x="1806575" y="2209800"/>
            <a:ext cx="5530850" cy="2743200"/>
          </a:xfrm>
          <a:prstGeom prst="upArrow">
            <a:avLst>
              <a:gd name="adj1" fmla="val 57824"/>
              <a:gd name="adj2" fmla="val 54398"/>
            </a:avLst>
          </a:prstGeom>
          <a:gradFill rotWithShape="1">
            <a:gsLst>
              <a:gs pos="0">
                <a:schemeClr val="bg2"/>
              </a:gs>
              <a:gs pos="100000">
                <a:schemeClr val="bg2">
                  <a:gamma/>
                  <a:tint val="0"/>
                  <a:invGamma/>
                </a:schemeClr>
              </a:gs>
            </a:gsLst>
            <a:lin ang="5400000" scaled="1"/>
          </a:gra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>
              <a:latin typeface="+mn-ea"/>
            </a:endParaRPr>
          </a:p>
        </p:txBody>
      </p:sp>
      <p:sp>
        <p:nvSpPr>
          <p:cNvPr id="37" name="AutoShape 4"/>
          <p:cNvSpPr>
            <a:spLocks noChangeArrowheads="1"/>
          </p:cNvSpPr>
          <p:nvPr/>
        </p:nvSpPr>
        <p:spPr bwMode="gray">
          <a:xfrm>
            <a:off x="2362200" y="1447800"/>
            <a:ext cx="4419600" cy="574675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chemeClr val="accent1">
                  <a:gamma/>
                  <a:shade val="66667"/>
                  <a:invGamma/>
                </a:schemeClr>
              </a:gs>
              <a:gs pos="50000">
                <a:schemeClr val="accent1"/>
              </a:gs>
              <a:gs pos="100000">
                <a:schemeClr val="accent1">
                  <a:gamma/>
                  <a:shade val="66667"/>
                  <a:invGamma/>
                </a:schemeClr>
              </a:gs>
            </a:gsLst>
            <a:lin ang="0" scaled="1"/>
          </a:gradFill>
          <a:ln w="38100" algn="ctr">
            <a:solidFill>
              <a:srgbClr val="FFFFFF"/>
            </a:solidFill>
            <a:round/>
            <a:headEnd/>
            <a:tailEnd/>
          </a:ln>
          <a:effectLst>
            <a:outerShdw dist="63500" dir="3187806" algn="ctr" rotWithShape="0">
              <a:srgbClr val="001D3A"/>
            </a:outerShdw>
          </a:effectLst>
        </p:spPr>
        <p:txBody>
          <a:bodyPr wrap="none" anchor="ctr"/>
          <a:lstStyle/>
          <a:p>
            <a:pPr algn="ctr" eaLnBrk="0" hangingPunct="0"/>
            <a:r>
              <a:rPr lang="zh-TW" altLang="en-US" sz="2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ea"/>
              </a:rPr>
              <a:t>數位貨幣</a:t>
            </a:r>
            <a:endParaRPr lang="en-US" altLang="zh-TW" sz="2000" dirty="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+mn-ea"/>
            </a:endParaRPr>
          </a:p>
        </p:txBody>
      </p:sp>
      <p:sp>
        <p:nvSpPr>
          <p:cNvPr id="38" name="Text Box 5"/>
          <p:cNvSpPr txBox="1">
            <a:spLocks noChangeArrowheads="1"/>
          </p:cNvSpPr>
          <p:nvPr/>
        </p:nvSpPr>
        <p:spPr bwMode="gray">
          <a:xfrm>
            <a:off x="4223544" y="2819400"/>
            <a:ext cx="696913" cy="4000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0" hangingPunct="0"/>
            <a:r>
              <a:rPr lang="zh-TW" altLang="en-US" sz="2000" dirty="0" smtClean="0">
                <a:latin typeface="+mn-ea"/>
              </a:rPr>
              <a:t>推升</a:t>
            </a:r>
            <a:endParaRPr lang="en-US" altLang="zh-TW" sz="2000" dirty="0">
              <a:latin typeface="+mn-ea"/>
            </a:endParaRPr>
          </a:p>
        </p:txBody>
      </p:sp>
      <p:grpSp>
        <p:nvGrpSpPr>
          <p:cNvPr id="39" name="Group 29"/>
          <p:cNvGrpSpPr>
            <a:grpSpLocks/>
          </p:cNvGrpSpPr>
          <p:nvPr/>
        </p:nvGrpSpPr>
        <p:grpSpPr bwMode="auto">
          <a:xfrm>
            <a:off x="107504" y="3212976"/>
            <a:ext cx="1485900" cy="1989138"/>
            <a:chOff x="576" y="2572"/>
            <a:chExt cx="936" cy="1253"/>
          </a:xfrm>
        </p:grpSpPr>
        <p:grpSp>
          <p:nvGrpSpPr>
            <p:cNvPr id="60" name="Group 6"/>
            <p:cNvGrpSpPr>
              <a:grpSpLocks/>
            </p:cNvGrpSpPr>
            <p:nvPr/>
          </p:nvGrpSpPr>
          <p:grpSpPr bwMode="auto">
            <a:xfrm>
              <a:off x="576" y="2572"/>
              <a:ext cx="936" cy="954"/>
              <a:chOff x="624" y="1584"/>
              <a:chExt cx="1248" cy="1296"/>
            </a:xfrm>
          </p:grpSpPr>
          <p:grpSp>
            <p:nvGrpSpPr>
              <p:cNvPr id="62" name="Group 7"/>
              <p:cNvGrpSpPr>
                <a:grpSpLocks/>
              </p:cNvGrpSpPr>
              <p:nvPr/>
            </p:nvGrpSpPr>
            <p:grpSpPr bwMode="auto">
              <a:xfrm>
                <a:off x="624" y="1584"/>
                <a:ext cx="1248" cy="1296"/>
                <a:chOff x="2016" y="1920"/>
                <a:chExt cx="1680" cy="1680"/>
              </a:xfrm>
            </p:grpSpPr>
            <p:sp>
              <p:nvSpPr>
                <p:cNvPr id="64" name="Oval 8"/>
                <p:cNvSpPr>
                  <a:spLocks noChangeArrowheads="1"/>
                </p:cNvSpPr>
                <p:nvPr/>
              </p:nvSpPr>
              <p:spPr bwMode="gray">
                <a:xfrm>
                  <a:off x="2016" y="1920"/>
                  <a:ext cx="1680" cy="1680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accent2"/>
                    </a:gs>
                    <a:gs pos="100000">
                      <a:schemeClr val="accent2">
                        <a:gamma/>
                        <a:shade val="63529"/>
                        <a:invGamma/>
                      </a:schemeClr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TW" altLang="en-US">
                    <a:latin typeface="+mn-ea"/>
                  </a:endParaRPr>
                </a:p>
              </p:txBody>
            </p:sp>
            <p:sp>
              <p:nvSpPr>
                <p:cNvPr id="65" name="Freeform 9"/>
                <p:cNvSpPr>
                  <a:spLocks/>
                </p:cNvSpPr>
                <p:nvPr/>
              </p:nvSpPr>
              <p:spPr bwMode="gray">
                <a:xfrm>
                  <a:off x="2208" y="1948"/>
                  <a:ext cx="1296" cy="634"/>
                </a:xfrm>
                <a:custGeom>
                  <a:avLst/>
                  <a:gdLst/>
                  <a:ahLst/>
                  <a:cxnLst>
                    <a:cxn ang="0">
                      <a:pos x="1301" y="401"/>
                    </a:cxn>
                    <a:cxn ang="0">
                      <a:pos x="1317" y="442"/>
                    </a:cxn>
                    <a:cxn ang="0">
                      <a:pos x="1321" y="481"/>
                    </a:cxn>
                    <a:cxn ang="0">
                      <a:pos x="1315" y="516"/>
                    </a:cxn>
                    <a:cxn ang="0">
                      <a:pos x="1298" y="550"/>
                    </a:cxn>
                    <a:cxn ang="0">
                      <a:pos x="1272" y="579"/>
                    </a:cxn>
                    <a:cxn ang="0">
                      <a:pos x="1239" y="604"/>
                    </a:cxn>
                    <a:cxn ang="0">
                      <a:pos x="1196" y="628"/>
                    </a:cxn>
                    <a:cxn ang="0">
                      <a:pos x="1147" y="649"/>
                    </a:cxn>
                    <a:cxn ang="0">
                      <a:pos x="1092" y="667"/>
                    </a:cxn>
                    <a:cxn ang="0">
                      <a:pos x="1031" y="683"/>
                    </a:cxn>
                    <a:cxn ang="0">
                      <a:pos x="967" y="694"/>
                    </a:cxn>
                    <a:cxn ang="0">
                      <a:pos x="896" y="704"/>
                    </a:cxn>
                    <a:cxn ang="0">
                      <a:pos x="824" y="710"/>
                    </a:cxn>
                    <a:cxn ang="0">
                      <a:pos x="795" y="712"/>
                    </a:cxn>
                    <a:cxn ang="0">
                      <a:pos x="476" y="712"/>
                    </a:cxn>
                    <a:cxn ang="0">
                      <a:pos x="472" y="712"/>
                    </a:cxn>
                    <a:cxn ang="0">
                      <a:pos x="409" y="708"/>
                    </a:cxn>
                    <a:cxn ang="0">
                      <a:pos x="348" y="704"/>
                    </a:cxn>
                    <a:cxn ang="0">
                      <a:pos x="290" y="696"/>
                    </a:cxn>
                    <a:cxn ang="0">
                      <a:pos x="235" y="689"/>
                    </a:cxn>
                    <a:cxn ang="0">
                      <a:pos x="186" y="677"/>
                    </a:cxn>
                    <a:cxn ang="0">
                      <a:pos x="141" y="663"/>
                    </a:cxn>
                    <a:cxn ang="0">
                      <a:pos x="102" y="648"/>
                    </a:cxn>
                    <a:cxn ang="0">
                      <a:pos x="67" y="630"/>
                    </a:cxn>
                    <a:cxn ang="0">
                      <a:pos x="39" y="608"/>
                    </a:cxn>
                    <a:cxn ang="0">
                      <a:pos x="18" y="583"/>
                    </a:cxn>
                    <a:cxn ang="0">
                      <a:pos x="6" y="554"/>
                    </a:cxn>
                    <a:cxn ang="0">
                      <a:pos x="0" y="524"/>
                    </a:cxn>
                    <a:cxn ang="0">
                      <a:pos x="0" y="520"/>
                    </a:cxn>
                    <a:cxn ang="0">
                      <a:pos x="4" y="487"/>
                    </a:cxn>
                    <a:cxn ang="0">
                      <a:pos x="16" y="446"/>
                    </a:cxn>
                    <a:cxn ang="0">
                      <a:pos x="51" y="370"/>
                    </a:cxn>
                    <a:cxn ang="0">
                      <a:pos x="94" y="299"/>
                    </a:cxn>
                    <a:cxn ang="0">
                      <a:pos x="147" y="235"/>
                    </a:cxn>
                    <a:cxn ang="0">
                      <a:pos x="204" y="176"/>
                    </a:cxn>
                    <a:cxn ang="0">
                      <a:pos x="270" y="125"/>
                    </a:cxn>
                    <a:cxn ang="0">
                      <a:pos x="341" y="82"/>
                    </a:cxn>
                    <a:cxn ang="0">
                      <a:pos x="415" y="47"/>
                    </a:cxn>
                    <a:cxn ang="0">
                      <a:pos x="497" y="21"/>
                    </a:cxn>
                    <a:cxn ang="0">
                      <a:pos x="581" y="6"/>
                    </a:cxn>
                    <a:cxn ang="0">
                      <a:pos x="667" y="0"/>
                    </a:cxn>
                    <a:cxn ang="0">
                      <a:pos x="667" y="0"/>
                    </a:cxn>
                    <a:cxn ang="0">
                      <a:pos x="759" y="6"/>
                    </a:cxn>
                    <a:cxn ang="0">
                      <a:pos x="847" y="23"/>
                    </a:cxn>
                    <a:cxn ang="0">
                      <a:pos x="932" y="53"/>
                    </a:cxn>
                    <a:cxn ang="0">
                      <a:pos x="1010" y="90"/>
                    </a:cxn>
                    <a:cxn ang="0">
                      <a:pos x="1082" y="137"/>
                    </a:cxn>
                    <a:cxn ang="0">
                      <a:pos x="1149" y="194"/>
                    </a:cxn>
                    <a:cxn ang="0">
                      <a:pos x="1208" y="256"/>
                    </a:cxn>
                    <a:cxn ang="0">
                      <a:pos x="1258" y="325"/>
                    </a:cxn>
                    <a:cxn ang="0">
                      <a:pos x="1301" y="401"/>
                    </a:cxn>
                    <a:cxn ang="0">
                      <a:pos x="1301" y="401"/>
                    </a:cxn>
                  </a:cxnLst>
                  <a:rect l="0" t="0" r="r" b="b"/>
                  <a:pathLst>
                    <a:path w="1321" h="712">
                      <a:moveTo>
                        <a:pt x="1301" y="401"/>
                      </a:moveTo>
                      <a:lnTo>
                        <a:pt x="1317" y="442"/>
                      </a:lnTo>
                      <a:lnTo>
                        <a:pt x="1321" y="481"/>
                      </a:lnTo>
                      <a:lnTo>
                        <a:pt x="1315" y="516"/>
                      </a:lnTo>
                      <a:lnTo>
                        <a:pt x="1298" y="550"/>
                      </a:lnTo>
                      <a:lnTo>
                        <a:pt x="1272" y="579"/>
                      </a:lnTo>
                      <a:lnTo>
                        <a:pt x="1239" y="604"/>
                      </a:lnTo>
                      <a:lnTo>
                        <a:pt x="1196" y="628"/>
                      </a:lnTo>
                      <a:lnTo>
                        <a:pt x="1147" y="649"/>
                      </a:lnTo>
                      <a:lnTo>
                        <a:pt x="1092" y="667"/>
                      </a:lnTo>
                      <a:lnTo>
                        <a:pt x="1031" y="683"/>
                      </a:lnTo>
                      <a:lnTo>
                        <a:pt x="967" y="694"/>
                      </a:lnTo>
                      <a:lnTo>
                        <a:pt x="896" y="704"/>
                      </a:lnTo>
                      <a:lnTo>
                        <a:pt x="824" y="710"/>
                      </a:lnTo>
                      <a:lnTo>
                        <a:pt x="795" y="712"/>
                      </a:lnTo>
                      <a:lnTo>
                        <a:pt x="476" y="712"/>
                      </a:lnTo>
                      <a:lnTo>
                        <a:pt x="472" y="712"/>
                      </a:lnTo>
                      <a:lnTo>
                        <a:pt x="409" y="708"/>
                      </a:lnTo>
                      <a:lnTo>
                        <a:pt x="348" y="704"/>
                      </a:lnTo>
                      <a:lnTo>
                        <a:pt x="290" y="696"/>
                      </a:lnTo>
                      <a:lnTo>
                        <a:pt x="235" y="689"/>
                      </a:lnTo>
                      <a:lnTo>
                        <a:pt x="186" y="677"/>
                      </a:lnTo>
                      <a:lnTo>
                        <a:pt x="141" y="663"/>
                      </a:lnTo>
                      <a:lnTo>
                        <a:pt x="102" y="648"/>
                      </a:lnTo>
                      <a:lnTo>
                        <a:pt x="67" y="630"/>
                      </a:lnTo>
                      <a:lnTo>
                        <a:pt x="39" y="608"/>
                      </a:lnTo>
                      <a:lnTo>
                        <a:pt x="18" y="583"/>
                      </a:lnTo>
                      <a:lnTo>
                        <a:pt x="6" y="554"/>
                      </a:lnTo>
                      <a:lnTo>
                        <a:pt x="0" y="524"/>
                      </a:lnTo>
                      <a:lnTo>
                        <a:pt x="0" y="520"/>
                      </a:lnTo>
                      <a:lnTo>
                        <a:pt x="4" y="487"/>
                      </a:lnTo>
                      <a:lnTo>
                        <a:pt x="16" y="446"/>
                      </a:lnTo>
                      <a:lnTo>
                        <a:pt x="51" y="370"/>
                      </a:lnTo>
                      <a:lnTo>
                        <a:pt x="94" y="299"/>
                      </a:lnTo>
                      <a:lnTo>
                        <a:pt x="147" y="235"/>
                      </a:lnTo>
                      <a:lnTo>
                        <a:pt x="204" y="176"/>
                      </a:lnTo>
                      <a:lnTo>
                        <a:pt x="270" y="125"/>
                      </a:lnTo>
                      <a:lnTo>
                        <a:pt x="341" y="82"/>
                      </a:lnTo>
                      <a:lnTo>
                        <a:pt x="415" y="47"/>
                      </a:lnTo>
                      <a:lnTo>
                        <a:pt x="497" y="21"/>
                      </a:lnTo>
                      <a:lnTo>
                        <a:pt x="581" y="6"/>
                      </a:lnTo>
                      <a:lnTo>
                        <a:pt x="667" y="0"/>
                      </a:lnTo>
                      <a:lnTo>
                        <a:pt x="667" y="0"/>
                      </a:lnTo>
                      <a:lnTo>
                        <a:pt x="759" y="6"/>
                      </a:lnTo>
                      <a:lnTo>
                        <a:pt x="847" y="23"/>
                      </a:lnTo>
                      <a:lnTo>
                        <a:pt x="932" y="53"/>
                      </a:lnTo>
                      <a:lnTo>
                        <a:pt x="1010" y="90"/>
                      </a:lnTo>
                      <a:lnTo>
                        <a:pt x="1082" y="137"/>
                      </a:lnTo>
                      <a:lnTo>
                        <a:pt x="1149" y="194"/>
                      </a:lnTo>
                      <a:lnTo>
                        <a:pt x="1208" y="256"/>
                      </a:lnTo>
                      <a:lnTo>
                        <a:pt x="1258" y="325"/>
                      </a:lnTo>
                      <a:lnTo>
                        <a:pt x="1301" y="401"/>
                      </a:lnTo>
                      <a:lnTo>
                        <a:pt x="1301" y="401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FFFFFF"/>
                    </a:gs>
                    <a:gs pos="100000">
                      <a:schemeClr val="accent2"/>
                    </a:gs>
                  </a:gsLst>
                  <a:lin ang="5400000" scaled="1"/>
                </a:gra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TW" altLang="en-US">
                    <a:latin typeface="+mn-ea"/>
                  </a:endParaRPr>
                </a:p>
              </p:txBody>
            </p:sp>
          </p:grpSp>
          <p:sp>
            <p:nvSpPr>
              <p:cNvPr id="63" name="Text Box 10"/>
              <p:cNvSpPr txBox="1">
                <a:spLocks noChangeArrowheads="1"/>
              </p:cNvSpPr>
              <p:nvPr/>
            </p:nvSpPr>
            <p:spPr bwMode="gray">
              <a:xfrm>
                <a:off x="950" y="2244"/>
                <a:ext cx="586" cy="34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ctr" eaLnBrk="0" hangingPunct="0"/>
                <a:r>
                  <a:rPr lang="zh-TW" altLang="en-US" sz="2000" b="1" dirty="0" smtClean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+mn-ea"/>
                  </a:rPr>
                  <a:t>商家</a:t>
                </a:r>
                <a:endParaRPr lang="en-US" altLang="zh-TW" sz="2000" b="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+mn-ea"/>
                </a:endParaRPr>
              </a:p>
            </p:txBody>
          </p:sp>
        </p:grpSp>
        <p:sp>
          <p:nvSpPr>
            <p:cNvPr id="61" name="Oval 11"/>
            <p:cNvSpPr>
              <a:spLocks noChangeArrowheads="1"/>
            </p:cNvSpPr>
            <p:nvPr/>
          </p:nvSpPr>
          <p:spPr bwMode="gray">
            <a:xfrm>
              <a:off x="672" y="3580"/>
              <a:ext cx="760" cy="245"/>
            </a:xfrm>
            <a:prstGeom prst="ellipse">
              <a:avLst/>
            </a:prstGeom>
            <a:gradFill rotWithShape="1">
              <a:gsLst>
                <a:gs pos="0">
                  <a:srgbClr val="CECECE"/>
                </a:gs>
                <a:gs pos="100000">
                  <a:srgbClr val="CECECE">
                    <a:gamma/>
                    <a:tint val="0"/>
                    <a:invGamma/>
                  </a:srgbClr>
                </a:gs>
              </a:gsLst>
              <a:path path="shape">
                <a:fillToRect l="50000" t="50000" r="50000" b="50000"/>
              </a:path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>
                <a:latin typeface="+mn-ea"/>
              </a:endParaRPr>
            </a:p>
          </p:txBody>
        </p:sp>
      </p:grpSp>
      <p:grpSp>
        <p:nvGrpSpPr>
          <p:cNvPr id="40" name="Group 32"/>
          <p:cNvGrpSpPr>
            <a:grpSpLocks/>
          </p:cNvGrpSpPr>
          <p:nvPr/>
        </p:nvGrpSpPr>
        <p:grpSpPr bwMode="auto">
          <a:xfrm>
            <a:off x="6360368" y="4293096"/>
            <a:ext cx="1524000" cy="2066925"/>
            <a:chOff x="4272" y="2544"/>
            <a:chExt cx="960" cy="1302"/>
          </a:xfrm>
        </p:grpSpPr>
        <p:grpSp>
          <p:nvGrpSpPr>
            <p:cNvPr id="54" name="Group 12"/>
            <p:cNvGrpSpPr>
              <a:grpSpLocks/>
            </p:cNvGrpSpPr>
            <p:nvPr/>
          </p:nvGrpSpPr>
          <p:grpSpPr bwMode="auto">
            <a:xfrm>
              <a:off x="4272" y="2544"/>
              <a:ext cx="960" cy="965"/>
              <a:chOff x="2400" y="1488"/>
              <a:chExt cx="1152" cy="1152"/>
            </a:xfrm>
          </p:grpSpPr>
          <p:grpSp>
            <p:nvGrpSpPr>
              <p:cNvPr id="56" name="Group 13"/>
              <p:cNvGrpSpPr>
                <a:grpSpLocks/>
              </p:cNvGrpSpPr>
              <p:nvPr/>
            </p:nvGrpSpPr>
            <p:grpSpPr bwMode="auto">
              <a:xfrm>
                <a:off x="2400" y="1488"/>
                <a:ext cx="1152" cy="1152"/>
                <a:chOff x="2016" y="1920"/>
                <a:chExt cx="1680" cy="1680"/>
              </a:xfrm>
            </p:grpSpPr>
            <p:sp>
              <p:nvSpPr>
                <p:cNvPr id="58" name="Oval 14"/>
                <p:cNvSpPr>
                  <a:spLocks noChangeArrowheads="1"/>
                </p:cNvSpPr>
                <p:nvPr/>
              </p:nvSpPr>
              <p:spPr bwMode="gray">
                <a:xfrm>
                  <a:off x="2016" y="1920"/>
                  <a:ext cx="1680" cy="1680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folHlink"/>
                    </a:gs>
                    <a:gs pos="100000">
                      <a:schemeClr val="folHlink">
                        <a:gamma/>
                        <a:shade val="24314"/>
                        <a:invGamma/>
                      </a:schemeClr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TW" altLang="en-US">
                    <a:latin typeface="+mn-ea"/>
                  </a:endParaRPr>
                </a:p>
              </p:txBody>
            </p:sp>
            <p:sp>
              <p:nvSpPr>
                <p:cNvPr id="59" name="Freeform 15"/>
                <p:cNvSpPr>
                  <a:spLocks/>
                </p:cNvSpPr>
                <p:nvPr/>
              </p:nvSpPr>
              <p:spPr bwMode="gray">
                <a:xfrm>
                  <a:off x="2208" y="1948"/>
                  <a:ext cx="1296" cy="634"/>
                </a:xfrm>
                <a:custGeom>
                  <a:avLst/>
                  <a:gdLst/>
                  <a:ahLst/>
                  <a:cxnLst>
                    <a:cxn ang="0">
                      <a:pos x="1301" y="401"/>
                    </a:cxn>
                    <a:cxn ang="0">
                      <a:pos x="1317" y="442"/>
                    </a:cxn>
                    <a:cxn ang="0">
                      <a:pos x="1321" y="481"/>
                    </a:cxn>
                    <a:cxn ang="0">
                      <a:pos x="1315" y="516"/>
                    </a:cxn>
                    <a:cxn ang="0">
                      <a:pos x="1298" y="550"/>
                    </a:cxn>
                    <a:cxn ang="0">
                      <a:pos x="1272" y="579"/>
                    </a:cxn>
                    <a:cxn ang="0">
                      <a:pos x="1239" y="604"/>
                    </a:cxn>
                    <a:cxn ang="0">
                      <a:pos x="1196" y="628"/>
                    </a:cxn>
                    <a:cxn ang="0">
                      <a:pos x="1147" y="649"/>
                    </a:cxn>
                    <a:cxn ang="0">
                      <a:pos x="1092" y="667"/>
                    </a:cxn>
                    <a:cxn ang="0">
                      <a:pos x="1031" y="683"/>
                    </a:cxn>
                    <a:cxn ang="0">
                      <a:pos x="967" y="694"/>
                    </a:cxn>
                    <a:cxn ang="0">
                      <a:pos x="896" y="704"/>
                    </a:cxn>
                    <a:cxn ang="0">
                      <a:pos x="824" y="710"/>
                    </a:cxn>
                    <a:cxn ang="0">
                      <a:pos x="795" y="712"/>
                    </a:cxn>
                    <a:cxn ang="0">
                      <a:pos x="476" y="712"/>
                    </a:cxn>
                    <a:cxn ang="0">
                      <a:pos x="472" y="712"/>
                    </a:cxn>
                    <a:cxn ang="0">
                      <a:pos x="409" y="708"/>
                    </a:cxn>
                    <a:cxn ang="0">
                      <a:pos x="348" y="704"/>
                    </a:cxn>
                    <a:cxn ang="0">
                      <a:pos x="290" y="696"/>
                    </a:cxn>
                    <a:cxn ang="0">
                      <a:pos x="235" y="689"/>
                    </a:cxn>
                    <a:cxn ang="0">
                      <a:pos x="186" y="677"/>
                    </a:cxn>
                    <a:cxn ang="0">
                      <a:pos x="141" y="663"/>
                    </a:cxn>
                    <a:cxn ang="0">
                      <a:pos x="102" y="648"/>
                    </a:cxn>
                    <a:cxn ang="0">
                      <a:pos x="67" y="630"/>
                    </a:cxn>
                    <a:cxn ang="0">
                      <a:pos x="39" y="608"/>
                    </a:cxn>
                    <a:cxn ang="0">
                      <a:pos x="18" y="583"/>
                    </a:cxn>
                    <a:cxn ang="0">
                      <a:pos x="6" y="554"/>
                    </a:cxn>
                    <a:cxn ang="0">
                      <a:pos x="0" y="524"/>
                    </a:cxn>
                    <a:cxn ang="0">
                      <a:pos x="0" y="520"/>
                    </a:cxn>
                    <a:cxn ang="0">
                      <a:pos x="4" y="487"/>
                    </a:cxn>
                    <a:cxn ang="0">
                      <a:pos x="16" y="446"/>
                    </a:cxn>
                    <a:cxn ang="0">
                      <a:pos x="51" y="370"/>
                    </a:cxn>
                    <a:cxn ang="0">
                      <a:pos x="94" y="299"/>
                    </a:cxn>
                    <a:cxn ang="0">
                      <a:pos x="147" y="235"/>
                    </a:cxn>
                    <a:cxn ang="0">
                      <a:pos x="204" y="176"/>
                    </a:cxn>
                    <a:cxn ang="0">
                      <a:pos x="270" y="125"/>
                    </a:cxn>
                    <a:cxn ang="0">
                      <a:pos x="341" y="82"/>
                    </a:cxn>
                    <a:cxn ang="0">
                      <a:pos x="415" y="47"/>
                    </a:cxn>
                    <a:cxn ang="0">
                      <a:pos x="497" y="21"/>
                    </a:cxn>
                    <a:cxn ang="0">
                      <a:pos x="581" y="6"/>
                    </a:cxn>
                    <a:cxn ang="0">
                      <a:pos x="667" y="0"/>
                    </a:cxn>
                    <a:cxn ang="0">
                      <a:pos x="667" y="0"/>
                    </a:cxn>
                    <a:cxn ang="0">
                      <a:pos x="759" y="6"/>
                    </a:cxn>
                    <a:cxn ang="0">
                      <a:pos x="847" y="23"/>
                    </a:cxn>
                    <a:cxn ang="0">
                      <a:pos x="932" y="53"/>
                    </a:cxn>
                    <a:cxn ang="0">
                      <a:pos x="1010" y="90"/>
                    </a:cxn>
                    <a:cxn ang="0">
                      <a:pos x="1082" y="137"/>
                    </a:cxn>
                    <a:cxn ang="0">
                      <a:pos x="1149" y="194"/>
                    </a:cxn>
                    <a:cxn ang="0">
                      <a:pos x="1208" y="256"/>
                    </a:cxn>
                    <a:cxn ang="0">
                      <a:pos x="1258" y="325"/>
                    </a:cxn>
                    <a:cxn ang="0">
                      <a:pos x="1301" y="401"/>
                    </a:cxn>
                    <a:cxn ang="0">
                      <a:pos x="1301" y="401"/>
                    </a:cxn>
                  </a:cxnLst>
                  <a:rect l="0" t="0" r="r" b="b"/>
                  <a:pathLst>
                    <a:path w="1321" h="712">
                      <a:moveTo>
                        <a:pt x="1301" y="401"/>
                      </a:moveTo>
                      <a:lnTo>
                        <a:pt x="1317" y="442"/>
                      </a:lnTo>
                      <a:lnTo>
                        <a:pt x="1321" y="481"/>
                      </a:lnTo>
                      <a:lnTo>
                        <a:pt x="1315" y="516"/>
                      </a:lnTo>
                      <a:lnTo>
                        <a:pt x="1298" y="550"/>
                      </a:lnTo>
                      <a:lnTo>
                        <a:pt x="1272" y="579"/>
                      </a:lnTo>
                      <a:lnTo>
                        <a:pt x="1239" y="604"/>
                      </a:lnTo>
                      <a:lnTo>
                        <a:pt x="1196" y="628"/>
                      </a:lnTo>
                      <a:lnTo>
                        <a:pt x="1147" y="649"/>
                      </a:lnTo>
                      <a:lnTo>
                        <a:pt x="1092" y="667"/>
                      </a:lnTo>
                      <a:lnTo>
                        <a:pt x="1031" y="683"/>
                      </a:lnTo>
                      <a:lnTo>
                        <a:pt x="967" y="694"/>
                      </a:lnTo>
                      <a:lnTo>
                        <a:pt x="896" y="704"/>
                      </a:lnTo>
                      <a:lnTo>
                        <a:pt x="824" y="710"/>
                      </a:lnTo>
                      <a:lnTo>
                        <a:pt x="795" y="712"/>
                      </a:lnTo>
                      <a:lnTo>
                        <a:pt x="476" y="712"/>
                      </a:lnTo>
                      <a:lnTo>
                        <a:pt x="472" y="712"/>
                      </a:lnTo>
                      <a:lnTo>
                        <a:pt x="409" y="708"/>
                      </a:lnTo>
                      <a:lnTo>
                        <a:pt x="348" y="704"/>
                      </a:lnTo>
                      <a:lnTo>
                        <a:pt x="290" y="696"/>
                      </a:lnTo>
                      <a:lnTo>
                        <a:pt x="235" y="689"/>
                      </a:lnTo>
                      <a:lnTo>
                        <a:pt x="186" y="677"/>
                      </a:lnTo>
                      <a:lnTo>
                        <a:pt x="141" y="663"/>
                      </a:lnTo>
                      <a:lnTo>
                        <a:pt x="102" y="648"/>
                      </a:lnTo>
                      <a:lnTo>
                        <a:pt x="67" y="630"/>
                      </a:lnTo>
                      <a:lnTo>
                        <a:pt x="39" y="608"/>
                      </a:lnTo>
                      <a:lnTo>
                        <a:pt x="18" y="583"/>
                      </a:lnTo>
                      <a:lnTo>
                        <a:pt x="6" y="554"/>
                      </a:lnTo>
                      <a:lnTo>
                        <a:pt x="0" y="524"/>
                      </a:lnTo>
                      <a:lnTo>
                        <a:pt x="0" y="520"/>
                      </a:lnTo>
                      <a:lnTo>
                        <a:pt x="4" y="487"/>
                      </a:lnTo>
                      <a:lnTo>
                        <a:pt x="16" y="446"/>
                      </a:lnTo>
                      <a:lnTo>
                        <a:pt x="51" y="370"/>
                      </a:lnTo>
                      <a:lnTo>
                        <a:pt x="94" y="299"/>
                      </a:lnTo>
                      <a:lnTo>
                        <a:pt x="147" y="235"/>
                      </a:lnTo>
                      <a:lnTo>
                        <a:pt x="204" y="176"/>
                      </a:lnTo>
                      <a:lnTo>
                        <a:pt x="270" y="125"/>
                      </a:lnTo>
                      <a:lnTo>
                        <a:pt x="341" y="82"/>
                      </a:lnTo>
                      <a:lnTo>
                        <a:pt x="415" y="47"/>
                      </a:lnTo>
                      <a:lnTo>
                        <a:pt x="497" y="21"/>
                      </a:lnTo>
                      <a:lnTo>
                        <a:pt x="581" y="6"/>
                      </a:lnTo>
                      <a:lnTo>
                        <a:pt x="667" y="0"/>
                      </a:lnTo>
                      <a:lnTo>
                        <a:pt x="667" y="0"/>
                      </a:lnTo>
                      <a:lnTo>
                        <a:pt x="759" y="6"/>
                      </a:lnTo>
                      <a:lnTo>
                        <a:pt x="847" y="23"/>
                      </a:lnTo>
                      <a:lnTo>
                        <a:pt x="932" y="53"/>
                      </a:lnTo>
                      <a:lnTo>
                        <a:pt x="1010" y="90"/>
                      </a:lnTo>
                      <a:lnTo>
                        <a:pt x="1082" y="137"/>
                      </a:lnTo>
                      <a:lnTo>
                        <a:pt x="1149" y="194"/>
                      </a:lnTo>
                      <a:lnTo>
                        <a:pt x="1208" y="256"/>
                      </a:lnTo>
                      <a:lnTo>
                        <a:pt x="1258" y="325"/>
                      </a:lnTo>
                      <a:lnTo>
                        <a:pt x="1301" y="401"/>
                      </a:lnTo>
                      <a:lnTo>
                        <a:pt x="1301" y="401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FFFFFF"/>
                    </a:gs>
                    <a:gs pos="100000">
                      <a:schemeClr val="folHlink"/>
                    </a:gs>
                  </a:gsLst>
                  <a:lin ang="5400000" scaled="1"/>
                </a:gra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TW" altLang="en-US">
                    <a:latin typeface="+mn-ea"/>
                  </a:endParaRPr>
                </a:p>
              </p:txBody>
            </p:sp>
          </p:grpSp>
          <p:sp>
            <p:nvSpPr>
              <p:cNvPr id="57" name="Text Box 16"/>
              <p:cNvSpPr txBox="1">
                <a:spLocks noChangeArrowheads="1"/>
              </p:cNvSpPr>
              <p:nvPr/>
            </p:nvSpPr>
            <p:spPr bwMode="gray">
              <a:xfrm>
                <a:off x="2505" y="2025"/>
                <a:ext cx="915" cy="3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ctr" eaLnBrk="0" hangingPunct="0"/>
                <a:r>
                  <a:rPr lang="zh-TW" altLang="en-US" sz="2000" b="1" dirty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+mn-ea"/>
                  </a:rPr>
                  <a:t>基礎技術</a:t>
                </a:r>
                <a:endParaRPr lang="en-US" altLang="zh-TW" sz="2000" b="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+mn-ea"/>
                </a:endParaRPr>
              </a:p>
            </p:txBody>
          </p:sp>
        </p:grpSp>
        <p:sp>
          <p:nvSpPr>
            <p:cNvPr id="55" name="Oval 17"/>
            <p:cNvSpPr>
              <a:spLocks noChangeArrowheads="1"/>
            </p:cNvSpPr>
            <p:nvPr/>
          </p:nvSpPr>
          <p:spPr bwMode="gray">
            <a:xfrm>
              <a:off x="4299" y="3539"/>
              <a:ext cx="917" cy="307"/>
            </a:xfrm>
            <a:prstGeom prst="ellipse">
              <a:avLst/>
            </a:prstGeom>
            <a:gradFill rotWithShape="1">
              <a:gsLst>
                <a:gs pos="0">
                  <a:srgbClr val="CECECE"/>
                </a:gs>
                <a:gs pos="100000">
                  <a:srgbClr val="CECECE">
                    <a:gamma/>
                    <a:tint val="0"/>
                    <a:invGamma/>
                  </a:srgbClr>
                </a:gs>
              </a:gsLst>
              <a:path path="shape">
                <a:fillToRect l="50000" t="50000" r="50000" b="50000"/>
              </a:path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>
                <a:latin typeface="+mn-ea"/>
              </a:endParaRPr>
            </a:p>
          </p:txBody>
        </p:sp>
      </p:grpSp>
      <p:grpSp>
        <p:nvGrpSpPr>
          <p:cNvPr id="41" name="Group 30"/>
          <p:cNvGrpSpPr>
            <a:grpSpLocks/>
          </p:cNvGrpSpPr>
          <p:nvPr/>
        </p:nvGrpSpPr>
        <p:grpSpPr bwMode="auto">
          <a:xfrm>
            <a:off x="1331640" y="4293096"/>
            <a:ext cx="1524000" cy="2089150"/>
            <a:chOff x="1776" y="2572"/>
            <a:chExt cx="960" cy="1316"/>
          </a:xfrm>
        </p:grpSpPr>
        <p:grpSp>
          <p:nvGrpSpPr>
            <p:cNvPr id="49" name="Group 18"/>
            <p:cNvGrpSpPr>
              <a:grpSpLocks/>
            </p:cNvGrpSpPr>
            <p:nvPr/>
          </p:nvGrpSpPr>
          <p:grpSpPr bwMode="auto">
            <a:xfrm>
              <a:off x="1776" y="2572"/>
              <a:ext cx="960" cy="958"/>
              <a:chOff x="2016" y="1920"/>
              <a:chExt cx="1680" cy="1680"/>
            </a:xfrm>
          </p:grpSpPr>
          <p:sp>
            <p:nvSpPr>
              <p:cNvPr id="52" name="Oval 19"/>
              <p:cNvSpPr>
                <a:spLocks noChangeArrowheads="1"/>
              </p:cNvSpPr>
              <p:nvPr/>
            </p:nvSpPr>
            <p:spPr bwMode="gray">
              <a:xfrm>
                <a:off x="2016" y="1920"/>
                <a:ext cx="1680" cy="1680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chemeClr val="hlink">
                      <a:gamma/>
                      <a:shade val="51373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TW" altLang="en-US">
                  <a:latin typeface="+mn-ea"/>
                </a:endParaRPr>
              </a:p>
            </p:txBody>
          </p:sp>
          <p:sp>
            <p:nvSpPr>
              <p:cNvPr id="53" name="Freeform 20"/>
              <p:cNvSpPr>
                <a:spLocks/>
              </p:cNvSpPr>
              <p:nvPr/>
            </p:nvSpPr>
            <p:spPr bwMode="gray">
              <a:xfrm>
                <a:off x="2208" y="1948"/>
                <a:ext cx="1296" cy="634"/>
              </a:xfrm>
              <a:custGeom>
                <a:avLst/>
                <a:gdLst/>
                <a:ahLst/>
                <a:cxnLst>
                  <a:cxn ang="0">
                    <a:pos x="1301" y="401"/>
                  </a:cxn>
                  <a:cxn ang="0">
                    <a:pos x="1317" y="442"/>
                  </a:cxn>
                  <a:cxn ang="0">
                    <a:pos x="1321" y="481"/>
                  </a:cxn>
                  <a:cxn ang="0">
                    <a:pos x="1315" y="516"/>
                  </a:cxn>
                  <a:cxn ang="0">
                    <a:pos x="1298" y="550"/>
                  </a:cxn>
                  <a:cxn ang="0">
                    <a:pos x="1272" y="579"/>
                  </a:cxn>
                  <a:cxn ang="0">
                    <a:pos x="1239" y="604"/>
                  </a:cxn>
                  <a:cxn ang="0">
                    <a:pos x="1196" y="628"/>
                  </a:cxn>
                  <a:cxn ang="0">
                    <a:pos x="1147" y="649"/>
                  </a:cxn>
                  <a:cxn ang="0">
                    <a:pos x="1092" y="667"/>
                  </a:cxn>
                  <a:cxn ang="0">
                    <a:pos x="1031" y="683"/>
                  </a:cxn>
                  <a:cxn ang="0">
                    <a:pos x="967" y="694"/>
                  </a:cxn>
                  <a:cxn ang="0">
                    <a:pos x="896" y="704"/>
                  </a:cxn>
                  <a:cxn ang="0">
                    <a:pos x="824" y="710"/>
                  </a:cxn>
                  <a:cxn ang="0">
                    <a:pos x="795" y="712"/>
                  </a:cxn>
                  <a:cxn ang="0">
                    <a:pos x="476" y="712"/>
                  </a:cxn>
                  <a:cxn ang="0">
                    <a:pos x="472" y="712"/>
                  </a:cxn>
                  <a:cxn ang="0">
                    <a:pos x="409" y="708"/>
                  </a:cxn>
                  <a:cxn ang="0">
                    <a:pos x="348" y="704"/>
                  </a:cxn>
                  <a:cxn ang="0">
                    <a:pos x="290" y="696"/>
                  </a:cxn>
                  <a:cxn ang="0">
                    <a:pos x="235" y="689"/>
                  </a:cxn>
                  <a:cxn ang="0">
                    <a:pos x="186" y="677"/>
                  </a:cxn>
                  <a:cxn ang="0">
                    <a:pos x="141" y="663"/>
                  </a:cxn>
                  <a:cxn ang="0">
                    <a:pos x="102" y="648"/>
                  </a:cxn>
                  <a:cxn ang="0">
                    <a:pos x="67" y="630"/>
                  </a:cxn>
                  <a:cxn ang="0">
                    <a:pos x="39" y="608"/>
                  </a:cxn>
                  <a:cxn ang="0">
                    <a:pos x="18" y="583"/>
                  </a:cxn>
                  <a:cxn ang="0">
                    <a:pos x="6" y="554"/>
                  </a:cxn>
                  <a:cxn ang="0">
                    <a:pos x="0" y="524"/>
                  </a:cxn>
                  <a:cxn ang="0">
                    <a:pos x="0" y="520"/>
                  </a:cxn>
                  <a:cxn ang="0">
                    <a:pos x="4" y="487"/>
                  </a:cxn>
                  <a:cxn ang="0">
                    <a:pos x="16" y="446"/>
                  </a:cxn>
                  <a:cxn ang="0">
                    <a:pos x="51" y="370"/>
                  </a:cxn>
                  <a:cxn ang="0">
                    <a:pos x="94" y="299"/>
                  </a:cxn>
                  <a:cxn ang="0">
                    <a:pos x="147" y="235"/>
                  </a:cxn>
                  <a:cxn ang="0">
                    <a:pos x="204" y="176"/>
                  </a:cxn>
                  <a:cxn ang="0">
                    <a:pos x="270" y="125"/>
                  </a:cxn>
                  <a:cxn ang="0">
                    <a:pos x="341" y="82"/>
                  </a:cxn>
                  <a:cxn ang="0">
                    <a:pos x="415" y="47"/>
                  </a:cxn>
                  <a:cxn ang="0">
                    <a:pos x="497" y="21"/>
                  </a:cxn>
                  <a:cxn ang="0">
                    <a:pos x="581" y="6"/>
                  </a:cxn>
                  <a:cxn ang="0">
                    <a:pos x="667" y="0"/>
                  </a:cxn>
                  <a:cxn ang="0">
                    <a:pos x="667" y="0"/>
                  </a:cxn>
                  <a:cxn ang="0">
                    <a:pos x="759" y="6"/>
                  </a:cxn>
                  <a:cxn ang="0">
                    <a:pos x="847" y="23"/>
                  </a:cxn>
                  <a:cxn ang="0">
                    <a:pos x="932" y="53"/>
                  </a:cxn>
                  <a:cxn ang="0">
                    <a:pos x="1010" y="90"/>
                  </a:cxn>
                  <a:cxn ang="0">
                    <a:pos x="1082" y="137"/>
                  </a:cxn>
                  <a:cxn ang="0">
                    <a:pos x="1149" y="194"/>
                  </a:cxn>
                  <a:cxn ang="0">
                    <a:pos x="1208" y="256"/>
                  </a:cxn>
                  <a:cxn ang="0">
                    <a:pos x="1258" y="325"/>
                  </a:cxn>
                  <a:cxn ang="0">
                    <a:pos x="1301" y="401"/>
                  </a:cxn>
                  <a:cxn ang="0">
                    <a:pos x="1301" y="401"/>
                  </a:cxn>
                </a:cxnLst>
                <a:rect l="0" t="0" r="r" b="b"/>
                <a:pathLst>
                  <a:path w="1321" h="712">
                    <a:moveTo>
                      <a:pt x="1301" y="401"/>
                    </a:moveTo>
                    <a:lnTo>
                      <a:pt x="1317" y="442"/>
                    </a:lnTo>
                    <a:lnTo>
                      <a:pt x="1321" y="481"/>
                    </a:lnTo>
                    <a:lnTo>
                      <a:pt x="1315" y="516"/>
                    </a:lnTo>
                    <a:lnTo>
                      <a:pt x="1298" y="550"/>
                    </a:lnTo>
                    <a:lnTo>
                      <a:pt x="1272" y="579"/>
                    </a:lnTo>
                    <a:lnTo>
                      <a:pt x="1239" y="604"/>
                    </a:lnTo>
                    <a:lnTo>
                      <a:pt x="1196" y="628"/>
                    </a:lnTo>
                    <a:lnTo>
                      <a:pt x="1147" y="649"/>
                    </a:lnTo>
                    <a:lnTo>
                      <a:pt x="1092" y="667"/>
                    </a:lnTo>
                    <a:lnTo>
                      <a:pt x="1031" y="683"/>
                    </a:lnTo>
                    <a:lnTo>
                      <a:pt x="967" y="694"/>
                    </a:lnTo>
                    <a:lnTo>
                      <a:pt x="896" y="704"/>
                    </a:lnTo>
                    <a:lnTo>
                      <a:pt x="824" y="710"/>
                    </a:lnTo>
                    <a:lnTo>
                      <a:pt x="795" y="712"/>
                    </a:lnTo>
                    <a:lnTo>
                      <a:pt x="476" y="712"/>
                    </a:lnTo>
                    <a:lnTo>
                      <a:pt x="472" y="712"/>
                    </a:lnTo>
                    <a:lnTo>
                      <a:pt x="409" y="708"/>
                    </a:lnTo>
                    <a:lnTo>
                      <a:pt x="348" y="704"/>
                    </a:lnTo>
                    <a:lnTo>
                      <a:pt x="290" y="696"/>
                    </a:lnTo>
                    <a:lnTo>
                      <a:pt x="235" y="689"/>
                    </a:lnTo>
                    <a:lnTo>
                      <a:pt x="186" y="677"/>
                    </a:lnTo>
                    <a:lnTo>
                      <a:pt x="141" y="663"/>
                    </a:lnTo>
                    <a:lnTo>
                      <a:pt x="102" y="648"/>
                    </a:lnTo>
                    <a:lnTo>
                      <a:pt x="67" y="630"/>
                    </a:lnTo>
                    <a:lnTo>
                      <a:pt x="39" y="608"/>
                    </a:lnTo>
                    <a:lnTo>
                      <a:pt x="18" y="583"/>
                    </a:lnTo>
                    <a:lnTo>
                      <a:pt x="6" y="554"/>
                    </a:lnTo>
                    <a:lnTo>
                      <a:pt x="0" y="524"/>
                    </a:lnTo>
                    <a:lnTo>
                      <a:pt x="0" y="520"/>
                    </a:lnTo>
                    <a:lnTo>
                      <a:pt x="4" y="487"/>
                    </a:lnTo>
                    <a:lnTo>
                      <a:pt x="16" y="446"/>
                    </a:lnTo>
                    <a:lnTo>
                      <a:pt x="51" y="370"/>
                    </a:lnTo>
                    <a:lnTo>
                      <a:pt x="94" y="299"/>
                    </a:lnTo>
                    <a:lnTo>
                      <a:pt x="147" y="235"/>
                    </a:lnTo>
                    <a:lnTo>
                      <a:pt x="204" y="176"/>
                    </a:lnTo>
                    <a:lnTo>
                      <a:pt x="270" y="125"/>
                    </a:lnTo>
                    <a:lnTo>
                      <a:pt x="341" y="82"/>
                    </a:lnTo>
                    <a:lnTo>
                      <a:pt x="415" y="47"/>
                    </a:lnTo>
                    <a:lnTo>
                      <a:pt x="497" y="21"/>
                    </a:lnTo>
                    <a:lnTo>
                      <a:pt x="581" y="6"/>
                    </a:lnTo>
                    <a:lnTo>
                      <a:pt x="667" y="0"/>
                    </a:lnTo>
                    <a:lnTo>
                      <a:pt x="667" y="0"/>
                    </a:lnTo>
                    <a:lnTo>
                      <a:pt x="759" y="6"/>
                    </a:lnTo>
                    <a:lnTo>
                      <a:pt x="847" y="23"/>
                    </a:lnTo>
                    <a:lnTo>
                      <a:pt x="932" y="53"/>
                    </a:lnTo>
                    <a:lnTo>
                      <a:pt x="1010" y="90"/>
                    </a:lnTo>
                    <a:lnTo>
                      <a:pt x="1082" y="137"/>
                    </a:lnTo>
                    <a:lnTo>
                      <a:pt x="1149" y="194"/>
                    </a:lnTo>
                    <a:lnTo>
                      <a:pt x="1208" y="256"/>
                    </a:lnTo>
                    <a:lnTo>
                      <a:pt x="1258" y="325"/>
                    </a:lnTo>
                    <a:lnTo>
                      <a:pt x="1301" y="401"/>
                    </a:lnTo>
                    <a:lnTo>
                      <a:pt x="1301" y="401"/>
                    </a:lnTo>
                    <a:close/>
                  </a:path>
                </a:pathLst>
              </a:custGeom>
              <a:gradFill rotWithShape="1">
                <a:gsLst>
                  <a:gs pos="0">
                    <a:schemeClr val="hlink">
                      <a:gamma/>
                      <a:tint val="0"/>
                      <a:invGamma/>
                    </a:schemeClr>
                  </a:gs>
                  <a:gs pos="100000">
                    <a:schemeClr val="hlink"/>
                  </a:gs>
                </a:gsLst>
                <a:lin ang="5400000" scaled="1"/>
              </a:gra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+mn-ea"/>
                </a:endParaRPr>
              </a:p>
            </p:txBody>
          </p:sp>
        </p:grpSp>
        <p:sp>
          <p:nvSpPr>
            <p:cNvPr id="50" name="Text Box 21"/>
            <p:cNvSpPr txBox="1">
              <a:spLocks noChangeArrowheads="1"/>
            </p:cNvSpPr>
            <p:nvPr/>
          </p:nvSpPr>
          <p:spPr bwMode="gray">
            <a:xfrm>
              <a:off x="1824" y="3032"/>
              <a:ext cx="864" cy="2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 eaLnBrk="0" hangingPunct="0"/>
              <a:r>
                <a:rPr lang="zh-TW" altLang="en-US" sz="2000" b="1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+mn-ea"/>
                </a:rPr>
                <a:t>加</a:t>
              </a:r>
              <a:r>
                <a:rPr lang="zh-TW" altLang="en-US" sz="2000" b="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+mn-ea"/>
                </a:rPr>
                <a:t>密</a:t>
              </a:r>
              <a:r>
                <a:rPr lang="zh-TW" altLang="en-US" sz="2000" b="1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+mn-ea"/>
                </a:rPr>
                <a:t>貨幣</a:t>
              </a:r>
              <a:endParaRPr lang="en-US" altLang="zh-TW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</a:endParaRPr>
            </a:p>
          </p:txBody>
        </p:sp>
        <p:sp>
          <p:nvSpPr>
            <p:cNvPr id="51" name="Oval 22"/>
            <p:cNvSpPr>
              <a:spLocks noChangeArrowheads="1"/>
            </p:cNvSpPr>
            <p:nvPr/>
          </p:nvSpPr>
          <p:spPr bwMode="gray">
            <a:xfrm>
              <a:off x="1776" y="3580"/>
              <a:ext cx="916" cy="308"/>
            </a:xfrm>
            <a:prstGeom prst="ellipse">
              <a:avLst/>
            </a:prstGeom>
            <a:gradFill rotWithShape="1">
              <a:gsLst>
                <a:gs pos="0">
                  <a:srgbClr val="CECECE"/>
                </a:gs>
                <a:gs pos="100000">
                  <a:srgbClr val="CECECE">
                    <a:gamma/>
                    <a:tint val="0"/>
                    <a:invGamma/>
                  </a:srgbClr>
                </a:gs>
              </a:gsLst>
              <a:path path="shape">
                <a:fillToRect l="50000" t="50000" r="50000" b="50000"/>
              </a:path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>
                <a:latin typeface="+mn-ea"/>
              </a:endParaRPr>
            </a:p>
          </p:txBody>
        </p:sp>
      </p:grpSp>
      <p:grpSp>
        <p:nvGrpSpPr>
          <p:cNvPr id="42" name="Group 31"/>
          <p:cNvGrpSpPr>
            <a:grpSpLocks/>
          </p:cNvGrpSpPr>
          <p:nvPr/>
        </p:nvGrpSpPr>
        <p:grpSpPr bwMode="auto">
          <a:xfrm>
            <a:off x="4685283" y="4652267"/>
            <a:ext cx="1524000" cy="2217738"/>
            <a:chOff x="3072" y="2544"/>
            <a:chExt cx="960" cy="1397"/>
          </a:xfrm>
        </p:grpSpPr>
        <p:grpSp>
          <p:nvGrpSpPr>
            <p:cNvPr id="43" name="Group 23"/>
            <p:cNvGrpSpPr>
              <a:grpSpLocks/>
            </p:cNvGrpSpPr>
            <p:nvPr/>
          </p:nvGrpSpPr>
          <p:grpSpPr bwMode="auto">
            <a:xfrm>
              <a:off x="3072" y="2544"/>
              <a:ext cx="960" cy="958"/>
              <a:chOff x="3072" y="2544"/>
              <a:chExt cx="960" cy="958"/>
            </a:xfrm>
          </p:grpSpPr>
          <p:grpSp>
            <p:nvGrpSpPr>
              <p:cNvPr id="45" name="Group 24"/>
              <p:cNvGrpSpPr>
                <a:grpSpLocks/>
              </p:cNvGrpSpPr>
              <p:nvPr/>
            </p:nvGrpSpPr>
            <p:grpSpPr bwMode="auto">
              <a:xfrm>
                <a:off x="3072" y="2544"/>
                <a:ext cx="960" cy="958"/>
                <a:chOff x="2016" y="1920"/>
                <a:chExt cx="1680" cy="1680"/>
              </a:xfrm>
            </p:grpSpPr>
            <p:sp>
              <p:nvSpPr>
                <p:cNvPr id="47" name="Oval 25"/>
                <p:cNvSpPr>
                  <a:spLocks noChangeArrowheads="1"/>
                </p:cNvSpPr>
                <p:nvPr/>
              </p:nvSpPr>
              <p:spPr bwMode="gray">
                <a:xfrm>
                  <a:off x="2016" y="1920"/>
                  <a:ext cx="1680" cy="1680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accent1"/>
                    </a:gs>
                    <a:gs pos="100000">
                      <a:schemeClr val="accent1">
                        <a:gamma/>
                        <a:shade val="51373"/>
                        <a:invGamma/>
                      </a:schemeClr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TW" altLang="en-US">
                    <a:latin typeface="+mn-ea"/>
                  </a:endParaRPr>
                </a:p>
              </p:txBody>
            </p:sp>
            <p:sp>
              <p:nvSpPr>
                <p:cNvPr id="48" name="Freeform 26"/>
                <p:cNvSpPr>
                  <a:spLocks/>
                </p:cNvSpPr>
                <p:nvPr/>
              </p:nvSpPr>
              <p:spPr bwMode="gray">
                <a:xfrm>
                  <a:off x="2208" y="1948"/>
                  <a:ext cx="1296" cy="634"/>
                </a:xfrm>
                <a:custGeom>
                  <a:avLst/>
                  <a:gdLst/>
                  <a:ahLst/>
                  <a:cxnLst>
                    <a:cxn ang="0">
                      <a:pos x="1301" y="401"/>
                    </a:cxn>
                    <a:cxn ang="0">
                      <a:pos x="1317" y="442"/>
                    </a:cxn>
                    <a:cxn ang="0">
                      <a:pos x="1321" y="481"/>
                    </a:cxn>
                    <a:cxn ang="0">
                      <a:pos x="1315" y="516"/>
                    </a:cxn>
                    <a:cxn ang="0">
                      <a:pos x="1298" y="550"/>
                    </a:cxn>
                    <a:cxn ang="0">
                      <a:pos x="1272" y="579"/>
                    </a:cxn>
                    <a:cxn ang="0">
                      <a:pos x="1239" y="604"/>
                    </a:cxn>
                    <a:cxn ang="0">
                      <a:pos x="1196" y="628"/>
                    </a:cxn>
                    <a:cxn ang="0">
                      <a:pos x="1147" y="649"/>
                    </a:cxn>
                    <a:cxn ang="0">
                      <a:pos x="1092" y="667"/>
                    </a:cxn>
                    <a:cxn ang="0">
                      <a:pos x="1031" y="683"/>
                    </a:cxn>
                    <a:cxn ang="0">
                      <a:pos x="967" y="694"/>
                    </a:cxn>
                    <a:cxn ang="0">
                      <a:pos x="896" y="704"/>
                    </a:cxn>
                    <a:cxn ang="0">
                      <a:pos x="824" y="710"/>
                    </a:cxn>
                    <a:cxn ang="0">
                      <a:pos x="795" y="712"/>
                    </a:cxn>
                    <a:cxn ang="0">
                      <a:pos x="476" y="712"/>
                    </a:cxn>
                    <a:cxn ang="0">
                      <a:pos x="472" y="712"/>
                    </a:cxn>
                    <a:cxn ang="0">
                      <a:pos x="409" y="708"/>
                    </a:cxn>
                    <a:cxn ang="0">
                      <a:pos x="348" y="704"/>
                    </a:cxn>
                    <a:cxn ang="0">
                      <a:pos x="290" y="696"/>
                    </a:cxn>
                    <a:cxn ang="0">
                      <a:pos x="235" y="689"/>
                    </a:cxn>
                    <a:cxn ang="0">
                      <a:pos x="186" y="677"/>
                    </a:cxn>
                    <a:cxn ang="0">
                      <a:pos x="141" y="663"/>
                    </a:cxn>
                    <a:cxn ang="0">
                      <a:pos x="102" y="648"/>
                    </a:cxn>
                    <a:cxn ang="0">
                      <a:pos x="67" y="630"/>
                    </a:cxn>
                    <a:cxn ang="0">
                      <a:pos x="39" y="608"/>
                    </a:cxn>
                    <a:cxn ang="0">
                      <a:pos x="18" y="583"/>
                    </a:cxn>
                    <a:cxn ang="0">
                      <a:pos x="6" y="554"/>
                    </a:cxn>
                    <a:cxn ang="0">
                      <a:pos x="0" y="524"/>
                    </a:cxn>
                    <a:cxn ang="0">
                      <a:pos x="0" y="520"/>
                    </a:cxn>
                    <a:cxn ang="0">
                      <a:pos x="4" y="487"/>
                    </a:cxn>
                    <a:cxn ang="0">
                      <a:pos x="16" y="446"/>
                    </a:cxn>
                    <a:cxn ang="0">
                      <a:pos x="51" y="370"/>
                    </a:cxn>
                    <a:cxn ang="0">
                      <a:pos x="94" y="299"/>
                    </a:cxn>
                    <a:cxn ang="0">
                      <a:pos x="147" y="235"/>
                    </a:cxn>
                    <a:cxn ang="0">
                      <a:pos x="204" y="176"/>
                    </a:cxn>
                    <a:cxn ang="0">
                      <a:pos x="270" y="125"/>
                    </a:cxn>
                    <a:cxn ang="0">
                      <a:pos x="341" y="82"/>
                    </a:cxn>
                    <a:cxn ang="0">
                      <a:pos x="415" y="47"/>
                    </a:cxn>
                    <a:cxn ang="0">
                      <a:pos x="497" y="21"/>
                    </a:cxn>
                    <a:cxn ang="0">
                      <a:pos x="581" y="6"/>
                    </a:cxn>
                    <a:cxn ang="0">
                      <a:pos x="667" y="0"/>
                    </a:cxn>
                    <a:cxn ang="0">
                      <a:pos x="667" y="0"/>
                    </a:cxn>
                    <a:cxn ang="0">
                      <a:pos x="759" y="6"/>
                    </a:cxn>
                    <a:cxn ang="0">
                      <a:pos x="847" y="23"/>
                    </a:cxn>
                    <a:cxn ang="0">
                      <a:pos x="932" y="53"/>
                    </a:cxn>
                    <a:cxn ang="0">
                      <a:pos x="1010" y="90"/>
                    </a:cxn>
                    <a:cxn ang="0">
                      <a:pos x="1082" y="137"/>
                    </a:cxn>
                    <a:cxn ang="0">
                      <a:pos x="1149" y="194"/>
                    </a:cxn>
                    <a:cxn ang="0">
                      <a:pos x="1208" y="256"/>
                    </a:cxn>
                    <a:cxn ang="0">
                      <a:pos x="1258" y="325"/>
                    </a:cxn>
                    <a:cxn ang="0">
                      <a:pos x="1301" y="401"/>
                    </a:cxn>
                    <a:cxn ang="0">
                      <a:pos x="1301" y="401"/>
                    </a:cxn>
                  </a:cxnLst>
                  <a:rect l="0" t="0" r="r" b="b"/>
                  <a:pathLst>
                    <a:path w="1321" h="712">
                      <a:moveTo>
                        <a:pt x="1301" y="401"/>
                      </a:moveTo>
                      <a:lnTo>
                        <a:pt x="1317" y="442"/>
                      </a:lnTo>
                      <a:lnTo>
                        <a:pt x="1321" y="481"/>
                      </a:lnTo>
                      <a:lnTo>
                        <a:pt x="1315" y="516"/>
                      </a:lnTo>
                      <a:lnTo>
                        <a:pt x="1298" y="550"/>
                      </a:lnTo>
                      <a:lnTo>
                        <a:pt x="1272" y="579"/>
                      </a:lnTo>
                      <a:lnTo>
                        <a:pt x="1239" y="604"/>
                      </a:lnTo>
                      <a:lnTo>
                        <a:pt x="1196" y="628"/>
                      </a:lnTo>
                      <a:lnTo>
                        <a:pt x="1147" y="649"/>
                      </a:lnTo>
                      <a:lnTo>
                        <a:pt x="1092" y="667"/>
                      </a:lnTo>
                      <a:lnTo>
                        <a:pt x="1031" y="683"/>
                      </a:lnTo>
                      <a:lnTo>
                        <a:pt x="967" y="694"/>
                      </a:lnTo>
                      <a:lnTo>
                        <a:pt x="896" y="704"/>
                      </a:lnTo>
                      <a:lnTo>
                        <a:pt x="824" y="710"/>
                      </a:lnTo>
                      <a:lnTo>
                        <a:pt x="795" y="712"/>
                      </a:lnTo>
                      <a:lnTo>
                        <a:pt x="476" y="712"/>
                      </a:lnTo>
                      <a:lnTo>
                        <a:pt x="472" y="712"/>
                      </a:lnTo>
                      <a:lnTo>
                        <a:pt x="409" y="708"/>
                      </a:lnTo>
                      <a:lnTo>
                        <a:pt x="348" y="704"/>
                      </a:lnTo>
                      <a:lnTo>
                        <a:pt x="290" y="696"/>
                      </a:lnTo>
                      <a:lnTo>
                        <a:pt x="235" y="689"/>
                      </a:lnTo>
                      <a:lnTo>
                        <a:pt x="186" y="677"/>
                      </a:lnTo>
                      <a:lnTo>
                        <a:pt x="141" y="663"/>
                      </a:lnTo>
                      <a:lnTo>
                        <a:pt x="102" y="648"/>
                      </a:lnTo>
                      <a:lnTo>
                        <a:pt x="67" y="630"/>
                      </a:lnTo>
                      <a:lnTo>
                        <a:pt x="39" y="608"/>
                      </a:lnTo>
                      <a:lnTo>
                        <a:pt x="18" y="583"/>
                      </a:lnTo>
                      <a:lnTo>
                        <a:pt x="6" y="554"/>
                      </a:lnTo>
                      <a:lnTo>
                        <a:pt x="0" y="524"/>
                      </a:lnTo>
                      <a:lnTo>
                        <a:pt x="0" y="520"/>
                      </a:lnTo>
                      <a:lnTo>
                        <a:pt x="4" y="487"/>
                      </a:lnTo>
                      <a:lnTo>
                        <a:pt x="16" y="446"/>
                      </a:lnTo>
                      <a:lnTo>
                        <a:pt x="51" y="370"/>
                      </a:lnTo>
                      <a:lnTo>
                        <a:pt x="94" y="299"/>
                      </a:lnTo>
                      <a:lnTo>
                        <a:pt x="147" y="235"/>
                      </a:lnTo>
                      <a:lnTo>
                        <a:pt x="204" y="176"/>
                      </a:lnTo>
                      <a:lnTo>
                        <a:pt x="270" y="125"/>
                      </a:lnTo>
                      <a:lnTo>
                        <a:pt x="341" y="82"/>
                      </a:lnTo>
                      <a:lnTo>
                        <a:pt x="415" y="47"/>
                      </a:lnTo>
                      <a:lnTo>
                        <a:pt x="497" y="21"/>
                      </a:lnTo>
                      <a:lnTo>
                        <a:pt x="581" y="6"/>
                      </a:lnTo>
                      <a:lnTo>
                        <a:pt x="667" y="0"/>
                      </a:lnTo>
                      <a:lnTo>
                        <a:pt x="667" y="0"/>
                      </a:lnTo>
                      <a:lnTo>
                        <a:pt x="759" y="6"/>
                      </a:lnTo>
                      <a:lnTo>
                        <a:pt x="847" y="23"/>
                      </a:lnTo>
                      <a:lnTo>
                        <a:pt x="932" y="53"/>
                      </a:lnTo>
                      <a:lnTo>
                        <a:pt x="1010" y="90"/>
                      </a:lnTo>
                      <a:lnTo>
                        <a:pt x="1082" y="137"/>
                      </a:lnTo>
                      <a:lnTo>
                        <a:pt x="1149" y="194"/>
                      </a:lnTo>
                      <a:lnTo>
                        <a:pt x="1208" y="256"/>
                      </a:lnTo>
                      <a:lnTo>
                        <a:pt x="1258" y="325"/>
                      </a:lnTo>
                      <a:lnTo>
                        <a:pt x="1301" y="401"/>
                      </a:lnTo>
                      <a:lnTo>
                        <a:pt x="1301" y="401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5400000" scaled="1"/>
                </a:gradFill>
                <a:ln w="0">
                  <a:noFill/>
                  <a:prstDash val="solid"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+mn-ea"/>
                  </a:endParaRPr>
                </a:p>
              </p:txBody>
            </p:sp>
          </p:grpSp>
          <p:sp>
            <p:nvSpPr>
              <p:cNvPr id="46" name="Text Box 27"/>
              <p:cNvSpPr txBox="1">
                <a:spLocks noChangeArrowheads="1"/>
              </p:cNvSpPr>
              <p:nvPr/>
            </p:nvSpPr>
            <p:spPr bwMode="gray">
              <a:xfrm>
                <a:off x="3120" y="3004"/>
                <a:ext cx="864" cy="2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 eaLnBrk="0" hangingPunct="0"/>
                <a:r>
                  <a:rPr lang="zh-TW" altLang="en-US" sz="2000" b="1" dirty="0" smtClean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+mn-ea"/>
                  </a:rPr>
                  <a:t>政府</a:t>
                </a:r>
                <a:endParaRPr lang="en-US" altLang="zh-TW" sz="2000" b="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+mn-ea"/>
                </a:endParaRPr>
              </a:p>
            </p:txBody>
          </p:sp>
        </p:grpSp>
        <p:sp>
          <p:nvSpPr>
            <p:cNvPr id="44" name="Oval 28"/>
            <p:cNvSpPr>
              <a:spLocks noChangeArrowheads="1"/>
            </p:cNvSpPr>
            <p:nvPr/>
          </p:nvSpPr>
          <p:spPr bwMode="gray">
            <a:xfrm>
              <a:off x="3098" y="3633"/>
              <a:ext cx="916" cy="308"/>
            </a:xfrm>
            <a:prstGeom prst="ellipse">
              <a:avLst/>
            </a:prstGeom>
            <a:gradFill rotWithShape="1">
              <a:gsLst>
                <a:gs pos="0">
                  <a:srgbClr val="CECECE"/>
                </a:gs>
                <a:gs pos="100000">
                  <a:srgbClr val="CECECE">
                    <a:gamma/>
                    <a:tint val="0"/>
                    <a:invGamma/>
                  </a:srgbClr>
                </a:gs>
              </a:gsLst>
              <a:path path="shape">
                <a:fillToRect l="50000" t="50000" r="50000" b="50000"/>
              </a:path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>
                <a:latin typeface="+mn-ea"/>
              </a:endParaRPr>
            </a:p>
          </p:txBody>
        </p:sp>
      </p:grpSp>
      <p:grpSp>
        <p:nvGrpSpPr>
          <p:cNvPr id="80" name="群組 79"/>
          <p:cNvGrpSpPr/>
          <p:nvPr/>
        </p:nvGrpSpPr>
        <p:grpSpPr>
          <a:xfrm>
            <a:off x="2987824" y="4653136"/>
            <a:ext cx="1524000" cy="2156566"/>
            <a:chOff x="251520" y="969168"/>
            <a:chExt cx="1524000" cy="2156566"/>
          </a:xfrm>
        </p:grpSpPr>
        <p:grpSp>
          <p:nvGrpSpPr>
            <p:cNvPr id="72" name="群組 71"/>
            <p:cNvGrpSpPr/>
            <p:nvPr/>
          </p:nvGrpSpPr>
          <p:grpSpPr>
            <a:xfrm>
              <a:off x="251520" y="969168"/>
              <a:ext cx="1524000" cy="1531938"/>
              <a:chOff x="8676456" y="4139138"/>
              <a:chExt cx="1524000" cy="1531938"/>
            </a:xfrm>
          </p:grpSpPr>
          <p:sp>
            <p:nvSpPr>
              <p:cNvPr id="69" name="Oval 14"/>
              <p:cNvSpPr>
                <a:spLocks noChangeArrowheads="1"/>
              </p:cNvSpPr>
              <p:nvPr/>
            </p:nvSpPr>
            <p:spPr bwMode="gray">
              <a:xfrm>
                <a:off x="8676456" y="4139138"/>
                <a:ext cx="1524000" cy="1531938"/>
              </a:xfrm>
              <a:prstGeom prst="ellipse">
                <a:avLst/>
              </a:prstGeom>
              <a:gradFill rotWithShape="1">
                <a:gsLst>
                  <a:gs pos="0">
                    <a:schemeClr val="accent3">
                      <a:lumMod val="60000"/>
                      <a:lumOff val="40000"/>
                    </a:schemeClr>
                  </a:gs>
                  <a:gs pos="100000">
                    <a:schemeClr val="accent3">
                      <a:lumMod val="50000"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TW" altLang="en-US">
                  <a:latin typeface="+mn-ea"/>
                </a:endParaRPr>
              </a:p>
            </p:txBody>
          </p:sp>
          <p:sp>
            <p:nvSpPr>
              <p:cNvPr id="70" name="Freeform 15"/>
              <p:cNvSpPr>
                <a:spLocks/>
              </p:cNvSpPr>
              <p:nvPr/>
            </p:nvSpPr>
            <p:spPr bwMode="gray">
              <a:xfrm>
                <a:off x="8850627" y="4164670"/>
                <a:ext cx="1175657" cy="578124"/>
              </a:xfrm>
              <a:custGeom>
                <a:avLst/>
                <a:gdLst/>
                <a:ahLst/>
                <a:cxnLst>
                  <a:cxn ang="0">
                    <a:pos x="1301" y="401"/>
                  </a:cxn>
                  <a:cxn ang="0">
                    <a:pos x="1317" y="442"/>
                  </a:cxn>
                  <a:cxn ang="0">
                    <a:pos x="1321" y="481"/>
                  </a:cxn>
                  <a:cxn ang="0">
                    <a:pos x="1315" y="516"/>
                  </a:cxn>
                  <a:cxn ang="0">
                    <a:pos x="1298" y="550"/>
                  </a:cxn>
                  <a:cxn ang="0">
                    <a:pos x="1272" y="579"/>
                  </a:cxn>
                  <a:cxn ang="0">
                    <a:pos x="1239" y="604"/>
                  </a:cxn>
                  <a:cxn ang="0">
                    <a:pos x="1196" y="628"/>
                  </a:cxn>
                  <a:cxn ang="0">
                    <a:pos x="1147" y="649"/>
                  </a:cxn>
                  <a:cxn ang="0">
                    <a:pos x="1092" y="667"/>
                  </a:cxn>
                  <a:cxn ang="0">
                    <a:pos x="1031" y="683"/>
                  </a:cxn>
                  <a:cxn ang="0">
                    <a:pos x="967" y="694"/>
                  </a:cxn>
                  <a:cxn ang="0">
                    <a:pos x="896" y="704"/>
                  </a:cxn>
                  <a:cxn ang="0">
                    <a:pos x="824" y="710"/>
                  </a:cxn>
                  <a:cxn ang="0">
                    <a:pos x="795" y="712"/>
                  </a:cxn>
                  <a:cxn ang="0">
                    <a:pos x="476" y="712"/>
                  </a:cxn>
                  <a:cxn ang="0">
                    <a:pos x="472" y="712"/>
                  </a:cxn>
                  <a:cxn ang="0">
                    <a:pos x="409" y="708"/>
                  </a:cxn>
                  <a:cxn ang="0">
                    <a:pos x="348" y="704"/>
                  </a:cxn>
                  <a:cxn ang="0">
                    <a:pos x="290" y="696"/>
                  </a:cxn>
                  <a:cxn ang="0">
                    <a:pos x="235" y="689"/>
                  </a:cxn>
                  <a:cxn ang="0">
                    <a:pos x="186" y="677"/>
                  </a:cxn>
                  <a:cxn ang="0">
                    <a:pos x="141" y="663"/>
                  </a:cxn>
                  <a:cxn ang="0">
                    <a:pos x="102" y="648"/>
                  </a:cxn>
                  <a:cxn ang="0">
                    <a:pos x="67" y="630"/>
                  </a:cxn>
                  <a:cxn ang="0">
                    <a:pos x="39" y="608"/>
                  </a:cxn>
                  <a:cxn ang="0">
                    <a:pos x="18" y="583"/>
                  </a:cxn>
                  <a:cxn ang="0">
                    <a:pos x="6" y="554"/>
                  </a:cxn>
                  <a:cxn ang="0">
                    <a:pos x="0" y="524"/>
                  </a:cxn>
                  <a:cxn ang="0">
                    <a:pos x="0" y="520"/>
                  </a:cxn>
                  <a:cxn ang="0">
                    <a:pos x="4" y="487"/>
                  </a:cxn>
                  <a:cxn ang="0">
                    <a:pos x="16" y="446"/>
                  </a:cxn>
                  <a:cxn ang="0">
                    <a:pos x="51" y="370"/>
                  </a:cxn>
                  <a:cxn ang="0">
                    <a:pos x="94" y="299"/>
                  </a:cxn>
                  <a:cxn ang="0">
                    <a:pos x="147" y="235"/>
                  </a:cxn>
                  <a:cxn ang="0">
                    <a:pos x="204" y="176"/>
                  </a:cxn>
                  <a:cxn ang="0">
                    <a:pos x="270" y="125"/>
                  </a:cxn>
                  <a:cxn ang="0">
                    <a:pos x="341" y="82"/>
                  </a:cxn>
                  <a:cxn ang="0">
                    <a:pos x="415" y="47"/>
                  </a:cxn>
                  <a:cxn ang="0">
                    <a:pos x="497" y="21"/>
                  </a:cxn>
                  <a:cxn ang="0">
                    <a:pos x="581" y="6"/>
                  </a:cxn>
                  <a:cxn ang="0">
                    <a:pos x="667" y="0"/>
                  </a:cxn>
                  <a:cxn ang="0">
                    <a:pos x="667" y="0"/>
                  </a:cxn>
                  <a:cxn ang="0">
                    <a:pos x="759" y="6"/>
                  </a:cxn>
                  <a:cxn ang="0">
                    <a:pos x="847" y="23"/>
                  </a:cxn>
                  <a:cxn ang="0">
                    <a:pos x="932" y="53"/>
                  </a:cxn>
                  <a:cxn ang="0">
                    <a:pos x="1010" y="90"/>
                  </a:cxn>
                  <a:cxn ang="0">
                    <a:pos x="1082" y="137"/>
                  </a:cxn>
                  <a:cxn ang="0">
                    <a:pos x="1149" y="194"/>
                  </a:cxn>
                  <a:cxn ang="0">
                    <a:pos x="1208" y="256"/>
                  </a:cxn>
                  <a:cxn ang="0">
                    <a:pos x="1258" y="325"/>
                  </a:cxn>
                  <a:cxn ang="0">
                    <a:pos x="1301" y="401"/>
                  </a:cxn>
                  <a:cxn ang="0">
                    <a:pos x="1301" y="401"/>
                  </a:cxn>
                </a:cxnLst>
                <a:rect l="0" t="0" r="r" b="b"/>
                <a:pathLst>
                  <a:path w="1321" h="712">
                    <a:moveTo>
                      <a:pt x="1301" y="401"/>
                    </a:moveTo>
                    <a:lnTo>
                      <a:pt x="1317" y="442"/>
                    </a:lnTo>
                    <a:lnTo>
                      <a:pt x="1321" y="481"/>
                    </a:lnTo>
                    <a:lnTo>
                      <a:pt x="1315" y="516"/>
                    </a:lnTo>
                    <a:lnTo>
                      <a:pt x="1298" y="550"/>
                    </a:lnTo>
                    <a:lnTo>
                      <a:pt x="1272" y="579"/>
                    </a:lnTo>
                    <a:lnTo>
                      <a:pt x="1239" y="604"/>
                    </a:lnTo>
                    <a:lnTo>
                      <a:pt x="1196" y="628"/>
                    </a:lnTo>
                    <a:lnTo>
                      <a:pt x="1147" y="649"/>
                    </a:lnTo>
                    <a:lnTo>
                      <a:pt x="1092" y="667"/>
                    </a:lnTo>
                    <a:lnTo>
                      <a:pt x="1031" y="683"/>
                    </a:lnTo>
                    <a:lnTo>
                      <a:pt x="967" y="694"/>
                    </a:lnTo>
                    <a:lnTo>
                      <a:pt x="896" y="704"/>
                    </a:lnTo>
                    <a:lnTo>
                      <a:pt x="824" y="710"/>
                    </a:lnTo>
                    <a:lnTo>
                      <a:pt x="795" y="712"/>
                    </a:lnTo>
                    <a:lnTo>
                      <a:pt x="476" y="712"/>
                    </a:lnTo>
                    <a:lnTo>
                      <a:pt x="472" y="712"/>
                    </a:lnTo>
                    <a:lnTo>
                      <a:pt x="409" y="708"/>
                    </a:lnTo>
                    <a:lnTo>
                      <a:pt x="348" y="704"/>
                    </a:lnTo>
                    <a:lnTo>
                      <a:pt x="290" y="696"/>
                    </a:lnTo>
                    <a:lnTo>
                      <a:pt x="235" y="689"/>
                    </a:lnTo>
                    <a:lnTo>
                      <a:pt x="186" y="677"/>
                    </a:lnTo>
                    <a:lnTo>
                      <a:pt x="141" y="663"/>
                    </a:lnTo>
                    <a:lnTo>
                      <a:pt x="102" y="648"/>
                    </a:lnTo>
                    <a:lnTo>
                      <a:pt x="67" y="630"/>
                    </a:lnTo>
                    <a:lnTo>
                      <a:pt x="39" y="608"/>
                    </a:lnTo>
                    <a:lnTo>
                      <a:pt x="18" y="583"/>
                    </a:lnTo>
                    <a:lnTo>
                      <a:pt x="6" y="554"/>
                    </a:lnTo>
                    <a:lnTo>
                      <a:pt x="0" y="524"/>
                    </a:lnTo>
                    <a:lnTo>
                      <a:pt x="0" y="520"/>
                    </a:lnTo>
                    <a:lnTo>
                      <a:pt x="4" y="487"/>
                    </a:lnTo>
                    <a:lnTo>
                      <a:pt x="16" y="446"/>
                    </a:lnTo>
                    <a:lnTo>
                      <a:pt x="51" y="370"/>
                    </a:lnTo>
                    <a:lnTo>
                      <a:pt x="94" y="299"/>
                    </a:lnTo>
                    <a:lnTo>
                      <a:pt x="147" y="235"/>
                    </a:lnTo>
                    <a:lnTo>
                      <a:pt x="204" y="176"/>
                    </a:lnTo>
                    <a:lnTo>
                      <a:pt x="270" y="125"/>
                    </a:lnTo>
                    <a:lnTo>
                      <a:pt x="341" y="82"/>
                    </a:lnTo>
                    <a:lnTo>
                      <a:pt x="415" y="47"/>
                    </a:lnTo>
                    <a:lnTo>
                      <a:pt x="497" y="21"/>
                    </a:lnTo>
                    <a:lnTo>
                      <a:pt x="581" y="6"/>
                    </a:lnTo>
                    <a:lnTo>
                      <a:pt x="667" y="0"/>
                    </a:lnTo>
                    <a:lnTo>
                      <a:pt x="667" y="0"/>
                    </a:lnTo>
                    <a:lnTo>
                      <a:pt x="759" y="6"/>
                    </a:lnTo>
                    <a:lnTo>
                      <a:pt x="847" y="23"/>
                    </a:lnTo>
                    <a:lnTo>
                      <a:pt x="932" y="53"/>
                    </a:lnTo>
                    <a:lnTo>
                      <a:pt x="1010" y="90"/>
                    </a:lnTo>
                    <a:lnTo>
                      <a:pt x="1082" y="137"/>
                    </a:lnTo>
                    <a:lnTo>
                      <a:pt x="1149" y="194"/>
                    </a:lnTo>
                    <a:lnTo>
                      <a:pt x="1208" y="256"/>
                    </a:lnTo>
                    <a:lnTo>
                      <a:pt x="1258" y="325"/>
                    </a:lnTo>
                    <a:lnTo>
                      <a:pt x="1301" y="401"/>
                    </a:lnTo>
                    <a:lnTo>
                      <a:pt x="1301" y="401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FFFF"/>
                  </a:gs>
                  <a:gs pos="100000">
                    <a:schemeClr val="accent3">
                      <a:lumMod val="60000"/>
                      <a:lumOff val="40000"/>
                    </a:schemeClr>
                  </a:gs>
                </a:gsLst>
                <a:lin ang="5400000" scaled="1"/>
              </a:gradFill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>
                  <a:latin typeface="+mn-ea"/>
                </a:endParaRPr>
              </a:p>
            </p:txBody>
          </p:sp>
          <p:sp>
            <p:nvSpPr>
              <p:cNvPr id="71" name="Text Box 16"/>
              <p:cNvSpPr txBox="1">
                <a:spLocks noChangeArrowheads="1"/>
              </p:cNvSpPr>
              <p:nvPr/>
            </p:nvSpPr>
            <p:spPr bwMode="gray">
              <a:xfrm>
                <a:off x="9071779" y="4853245"/>
                <a:ext cx="697628" cy="4001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ctr" eaLnBrk="0" hangingPunct="0"/>
                <a:r>
                  <a:rPr lang="zh-TW" altLang="en-US" sz="2000" b="1" dirty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+mn-ea"/>
                  </a:rPr>
                  <a:t>數位</a:t>
                </a:r>
                <a:endParaRPr lang="en-US" altLang="zh-TW" sz="2000" b="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+mn-ea"/>
                </a:endParaRPr>
              </a:p>
            </p:txBody>
          </p:sp>
        </p:grpSp>
        <p:sp>
          <p:nvSpPr>
            <p:cNvPr id="79" name="Oval 11"/>
            <p:cNvSpPr>
              <a:spLocks noChangeArrowheads="1"/>
            </p:cNvSpPr>
            <p:nvPr/>
          </p:nvSpPr>
          <p:spPr bwMode="gray">
            <a:xfrm>
              <a:off x="394848" y="2736796"/>
              <a:ext cx="1206500" cy="388938"/>
            </a:xfrm>
            <a:prstGeom prst="ellipse">
              <a:avLst/>
            </a:prstGeom>
            <a:gradFill rotWithShape="1">
              <a:gsLst>
                <a:gs pos="0">
                  <a:srgbClr val="CECECE"/>
                </a:gs>
                <a:gs pos="100000">
                  <a:srgbClr val="CECECE">
                    <a:gamma/>
                    <a:tint val="0"/>
                    <a:invGamma/>
                  </a:srgbClr>
                </a:gs>
              </a:gsLst>
              <a:path path="shape">
                <a:fillToRect l="50000" t="50000" r="50000" b="50000"/>
              </a:path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38317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合法性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台灣</a:t>
            </a:r>
            <a:r>
              <a:rPr lang="en-US" altLang="zh-TW" dirty="0" smtClean="0"/>
              <a:t>&amp;</a:t>
            </a:r>
            <a:r>
              <a:rPr lang="zh-TW" altLang="en-US" dirty="0" smtClean="0"/>
              <a:t>美國</a:t>
            </a:r>
            <a:r>
              <a:rPr lang="en-US" altLang="zh-TW" dirty="0" smtClean="0"/>
              <a:t>:</a:t>
            </a:r>
            <a:r>
              <a:rPr lang="zh-TW" altLang="en-US" dirty="0"/>
              <a:t>無明顯表態，持平開放態度</a:t>
            </a:r>
            <a:r>
              <a:rPr lang="zh-TW" altLang="en-US" dirty="0" smtClean="0"/>
              <a:t>。 </a:t>
            </a:r>
            <a:endParaRPr lang="en-US" altLang="zh-TW" dirty="0" smtClean="0"/>
          </a:p>
          <a:p>
            <a:r>
              <a:rPr lang="zh-TW" altLang="en-US" dirty="0" smtClean="0"/>
              <a:t>日本</a:t>
            </a:r>
            <a:r>
              <a:rPr lang="en-US" altLang="zh-TW" dirty="0" smtClean="0"/>
              <a:t>:</a:t>
            </a:r>
            <a:r>
              <a:rPr lang="zh-TW" altLang="en-US" dirty="0" smtClean="0"/>
              <a:t> </a:t>
            </a:r>
            <a:r>
              <a:rPr lang="en-US" altLang="zh-TW" dirty="0" smtClean="0"/>
              <a:t>2017</a:t>
            </a:r>
            <a:r>
              <a:rPr lang="zh-TW" altLang="en-US" dirty="0" smtClean="0"/>
              <a:t>年</a:t>
            </a:r>
            <a:r>
              <a:rPr lang="en-US" altLang="zh-TW" dirty="0" smtClean="0"/>
              <a:t>4</a:t>
            </a:r>
            <a:r>
              <a:rPr lang="zh-TW" altLang="en-US" dirty="0" smtClean="0"/>
              <a:t>月，新版支付服務法承認虛擬貨幣的合法支付地位。</a:t>
            </a:r>
            <a:endParaRPr lang="en-US" altLang="zh-TW" dirty="0" smtClean="0"/>
          </a:p>
          <a:p>
            <a:r>
              <a:rPr lang="zh-TW" altLang="en-US" dirty="0" smtClean="0"/>
              <a:t>中國</a:t>
            </a:r>
            <a:r>
              <a:rPr lang="en-US" altLang="zh-TW" dirty="0" smtClean="0"/>
              <a:t>:</a:t>
            </a:r>
            <a:r>
              <a:rPr lang="zh-TW" altLang="en-US" dirty="0" smtClean="0"/>
              <a:t> </a:t>
            </a:r>
            <a:r>
              <a:rPr lang="en-US" altLang="zh-TW" dirty="0" smtClean="0"/>
              <a:t>2017</a:t>
            </a:r>
            <a:r>
              <a:rPr lang="zh-TW" altLang="en-US" dirty="0" smtClean="0"/>
              <a:t>年</a:t>
            </a:r>
            <a:r>
              <a:rPr lang="en-US" altLang="zh-TW" dirty="0" smtClean="0"/>
              <a:t>2</a:t>
            </a:r>
            <a:r>
              <a:rPr lang="zh-TW" altLang="en-US" dirty="0" smtClean="0"/>
              <a:t>月對比特幣進行監管機制。</a:t>
            </a:r>
            <a:endParaRPr lang="en-US" altLang="zh-TW" dirty="0" smtClean="0"/>
          </a:p>
          <a:p>
            <a:r>
              <a:rPr lang="zh-TW" altLang="en-US" dirty="0" smtClean="0"/>
              <a:t>印度</a:t>
            </a:r>
            <a:r>
              <a:rPr lang="en-US" altLang="zh-TW" dirty="0" smtClean="0"/>
              <a:t>:</a:t>
            </a:r>
            <a:r>
              <a:rPr lang="zh-TW" altLang="en-US" dirty="0" smtClean="0"/>
              <a:t> </a:t>
            </a:r>
            <a:r>
              <a:rPr lang="en-US" altLang="zh-TW" dirty="0" smtClean="0"/>
              <a:t>2017</a:t>
            </a:r>
            <a:r>
              <a:rPr lang="zh-TW" altLang="en-US" dirty="0" smtClean="0"/>
              <a:t>年</a:t>
            </a:r>
            <a:r>
              <a:rPr lang="en-US" altLang="zh-TW" dirty="0"/>
              <a:t>6</a:t>
            </a:r>
            <a:r>
              <a:rPr lang="zh-TW" altLang="en-US" dirty="0" smtClean="0"/>
              <a:t>月，政府委員決定監管比特幣市場。</a:t>
            </a:r>
            <a:endParaRPr lang="en-US" altLang="zh-TW" dirty="0" smtClean="0"/>
          </a:p>
          <a:p>
            <a:r>
              <a:rPr lang="zh-TW" altLang="en-US" dirty="0" smtClean="0"/>
              <a:t>澳洲</a:t>
            </a:r>
            <a:r>
              <a:rPr lang="en-US" altLang="zh-TW" dirty="0" smtClean="0"/>
              <a:t>:</a:t>
            </a:r>
            <a:r>
              <a:rPr lang="zh-TW" altLang="en-US" dirty="0" smtClean="0"/>
              <a:t> </a:t>
            </a:r>
            <a:r>
              <a:rPr lang="en-US" altLang="zh-TW" dirty="0" smtClean="0"/>
              <a:t>2017</a:t>
            </a:r>
            <a:r>
              <a:rPr lang="zh-TW" altLang="en-US" dirty="0" smtClean="0"/>
              <a:t>年</a:t>
            </a:r>
            <a:r>
              <a:rPr lang="en-US" altLang="zh-TW" dirty="0" smtClean="0"/>
              <a:t>7</a:t>
            </a:r>
            <a:r>
              <a:rPr lang="zh-TW" altLang="en-US" dirty="0"/>
              <a:t>月</a:t>
            </a:r>
            <a:r>
              <a:rPr lang="en-US" altLang="zh-TW" dirty="0"/>
              <a:t>1</a:t>
            </a:r>
            <a:r>
              <a:rPr lang="zh-TW" altLang="en-US" dirty="0"/>
              <a:t>日起</a:t>
            </a:r>
            <a:r>
              <a:rPr lang="zh-TW" altLang="en-US" dirty="0" smtClean="0"/>
              <a:t>，視</a:t>
            </a:r>
            <a:r>
              <a:rPr lang="zh-TW" altLang="en-US" dirty="0"/>
              <a:t>比特幣為貨幣之一，並且免除商品與服務稅（</a:t>
            </a:r>
            <a:r>
              <a:rPr lang="en-US" altLang="zh-TW" dirty="0"/>
              <a:t>GST</a:t>
            </a:r>
            <a:r>
              <a:rPr lang="zh-TW" altLang="en-US" dirty="0"/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667797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260648"/>
            <a:ext cx="8229600" cy="5865515"/>
          </a:xfrm>
        </p:spPr>
        <p:txBody>
          <a:bodyPr/>
          <a:lstStyle/>
          <a:p>
            <a:pPr marL="0" indent="0" algn="just">
              <a:buNone/>
            </a:pPr>
            <a:r>
              <a:rPr lang="zh-TW" altLang="en-US" dirty="0"/>
              <a:t>　</a:t>
            </a:r>
            <a:r>
              <a:rPr lang="zh-TW" altLang="en-US" dirty="0" smtClean="0"/>
              <a:t>　日本</a:t>
            </a:r>
            <a:r>
              <a:rPr lang="zh-TW" altLang="en-US" dirty="0"/>
              <a:t>比特幣交易所</a:t>
            </a:r>
            <a:r>
              <a:rPr lang="en-US" altLang="zh-TW" dirty="0" err="1" smtClean="0"/>
              <a:t>Bitpoint</a:t>
            </a:r>
            <a:r>
              <a:rPr lang="zh-TW" altLang="en-US" dirty="0"/>
              <a:t> </a:t>
            </a:r>
            <a:r>
              <a:rPr lang="en-US" altLang="zh-TW" dirty="0" smtClean="0"/>
              <a:t>2017/7/5</a:t>
            </a:r>
            <a:r>
              <a:rPr lang="zh-TW" altLang="en-US" dirty="0" smtClean="0"/>
              <a:t>宣佈</a:t>
            </a:r>
            <a:r>
              <a:rPr lang="zh-TW" altLang="en-US" dirty="0"/>
              <a:t>，與支付服務的供應商</a:t>
            </a:r>
            <a:r>
              <a:rPr lang="en-US" altLang="zh-TW" dirty="0"/>
              <a:t>Nippon Pay</a:t>
            </a:r>
            <a:r>
              <a:rPr lang="zh-TW" altLang="en-US" dirty="0"/>
              <a:t>合作</a:t>
            </a:r>
            <a:r>
              <a:rPr lang="zh-TW" altLang="en-US" dirty="0" smtClean="0"/>
              <a:t>，微</a:t>
            </a:r>
            <a:r>
              <a:rPr lang="zh-TW" altLang="en-US" dirty="0"/>
              <a:t>信、支付寶和銀聯都能在這個新平臺</a:t>
            </a:r>
            <a:r>
              <a:rPr lang="zh-TW" altLang="en-US" dirty="0" smtClean="0"/>
              <a:t>上使用</a:t>
            </a:r>
            <a:r>
              <a:rPr lang="zh-TW" altLang="en-US" dirty="0" smtClean="0">
                <a:solidFill>
                  <a:srgbClr val="FF0000"/>
                </a:solidFill>
              </a:rPr>
              <a:t>比</a:t>
            </a:r>
            <a:r>
              <a:rPr lang="zh-TW" altLang="en-US" dirty="0">
                <a:solidFill>
                  <a:srgbClr val="FF0000"/>
                </a:solidFill>
              </a:rPr>
              <a:t>特幣</a:t>
            </a:r>
            <a:r>
              <a:rPr lang="zh-TW" altLang="en-US" dirty="0"/>
              <a:t>和</a:t>
            </a:r>
            <a:r>
              <a:rPr lang="zh-TW" altLang="en-US" dirty="0">
                <a:solidFill>
                  <a:srgbClr val="FF0000"/>
                </a:solidFill>
              </a:rPr>
              <a:t>以太</a:t>
            </a:r>
            <a:r>
              <a:rPr lang="zh-TW" altLang="en-US" dirty="0" smtClean="0">
                <a:solidFill>
                  <a:srgbClr val="FF0000"/>
                </a:solidFill>
              </a:rPr>
              <a:t>幣</a:t>
            </a:r>
            <a:r>
              <a:rPr lang="zh-TW" altLang="en-US" dirty="0" smtClean="0"/>
              <a:t>做為</a:t>
            </a:r>
            <a:r>
              <a:rPr lang="zh-TW" altLang="en-US" dirty="0" smtClean="0">
                <a:solidFill>
                  <a:srgbClr val="FF0000"/>
                </a:solidFill>
              </a:rPr>
              <a:t>支付</a:t>
            </a:r>
            <a:r>
              <a:rPr lang="zh-TW" altLang="en-US" dirty="0" smtClean="0"/>
              <a:t>。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7079652" y="6581001"/>
            <a:ext cx="20643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200" dirty="0"/>
              <a:t>來源</a:t>
            </a:r>
            <a:r>
              <a:rPr lang="en-US" altLang="zh-TW" sz="1200" dirty="0" smtClean="0"/>
              <a:t>:https</a:t>
            </a:r>
            <a:r>
              <a:rPr lang="en-US" altLang="zh-TW" sz="1200" dirty="0"/>
              <a:t>://goo.gl/SevQaC</a:t>
            </a:r>
            <a:endParaRPr lang="zh-TW" altLang="en-US" sz="1200" dirty="0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7262" y="2852936"/>
            <a:ext cx="6096000" cy="2486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77663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260648"/>
            <a:ext cx="8229600" cy="5865515"/>
          </a:xfrm>
        </p:spPr>
        <p:txBody>
          <a:bodyPr/>
          <a:lstStyle/>
          <a:p>
            <a:pPr marL="0" indent="0" algn="just">
              <a:buNone/>
            </a:pPr>
            <a:r>
              <a:rPr lang="zh-TW" altLang="en-US" dirty="0" smtClean="0"/>
              <a:t>　　實現</a:t>
            </a:r>
            <a:r>
              <a:rPr lang="zh-TW" altLang="en-US" dirty="0"/>
              <a:t>財務自由有時候也很簡單，比如說用 </a:t>
            </a:r>
            <a:r>
              <a:rPr lang="en-US" altLang="zh-TW" dirty="0">
                <a:solidFill>
                  <a:srgbClr val="FF0000"/>
                </a:solidFill>
              </a:rPr>
              <a:t>3000 </a:t>
            </a:r>
            <a:r>
              <a:rPr lang="zh-TW" altLang="en-US" dirty="0">
                <a:solidFill>
                  <a:srgbClr val="FF0000"/>
                </a:solidFill>
              </a:rPr>
              <a:t>美元</a:t>
            </a:r>
            <a:r>
              <a:rPr lang="zh-TW" altLang="en-US" dirty="0"/>
              <a:t>買下 </a:t>
            </a:r>
            <a:r>
              <a:rPr lang="en-US" altLang="zh-TW" dirty="0" smtClean="0">
                <a:solidFill>
                  <a:srgbClr val="FF0000"/>
                </a:solidFill>
              </a:rPr>
              <a:t>20000</a:t>
            </a:r>
            <a:r>
              <a:rPr lang="zh-TW" altLang="en-US" dirty="0" smtClean="0">
                <a:solidFill>
                  <a:srgbClr val="FF0000"/>
                </a:solidFill>
              </a:rPr>
              <a:t> 顆比</a:t>
            </a:r>
            <a:r>
              <a:rPr lang="zh-TW" altLang="en-US" dirty="0">
                <a:solidFill>
                  <a:srgbClr val="FF0000"/>
                </a:solidFill>
              </a:rPr>
              <a:t>特幣</a:t>
            </a:r>
            <a:r>
              <a:rPr lang="zh-TW" altLang="en-US" dirty="0"/>
              <a:t>。現在這位「史密斯」先生早已辭掉了矽谷的工作，開始長達 </a:t>
            </a:r>
            <a:r>
              <a:rPr lang="en-US" altLang="zh-TW" dirty="0"/>
              <a:t>4 </a:t>
            </a:r>
            <a:r>
              <a:rPr lang="zh-TW" altLang="en-US" dirty="0"/>
              <a:t>年的環遊世界。這是他的故事。</a:t>
            </a:r>
          </a:p>
        </p:txBody>
      </p:sp>
      <p:sp>
        <p:nvSpPr>
          <p:cNvPr id="4" name="矩形 3"/>
          <p:cNvSpPr/>
          <p:nvPr/>
        </p:nvSpPr>
        <p:spPr>
          <a:xfrm>
            <a:off x="4572000" y="6581001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zh-TW" altLang="en-US" sz="1200" dirty="0"/>
              <a:t>來源</a:t>
            </a:r>
            <a:r>
              <a:rPr lang="en-US" altLang="zh-TW" sz="1200" dirty="0" smtClean="0"/>
              <a:t>:</a:t>
            </a:r>
            <a:r>
              <a:rPr lang="zh-TW" altLang="en-US" sz="1200" dirty="0" smtClean="0"/>
              <a:t> </a:t>
            </a:r>
            <a:r>
              <a:rPr lang="en-US" altLang="zh-TW" sz="1200" dirty="0" smtClean="0"/>
              <a:t>https</a:t>
            </a:r>
            <a:r>
              <a:rPr lang="en-US" altLang="zh-TW" sz="1200" dirty="0"/>
              <a:t>://goo.gl/RmPwEM</a:t>
            </a:r>
            <a:endParaRPr lang="zh-TW" altLang="en-US" sz="1200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414"/>
          <a:stretch/>
        </p:blipFill>
        <p:spPr bwMode="auto">
          <a:xfrm>
            <a:off x="1331640" y="2348880"/>
            <a:ext cx="6048672" cy="31756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67922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835" y="764704"/>
            <a:ext cx="8846166" cy="58075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332656"/>
            <a:ext cx="8229600" cy="5793507"/>
          </a:xfrm>
        </p:spPr>
        <p:txBody>
          <a:bodyPr/>
          <a:lstStyle/>
          <a:p>
            <a:pPr marL="0" indent="0" algn="just">
              <a:buNone/>
            </a:pPr>
            <a:r>
              <a:rPr lang="zh-TW" altLang="en-US" dirty="0" smtClean="0"/>
              <a:t>　　商周財富網</a:t>
            </a:r>
            <a:r>
              <a:rPr lang="en-US" altLang="zh-TW" dirty="0" smtClean="0"/>
              <a:t>:</a:t>
            </a:r>
            <a:r>
              <a:rPr lang="zh-TW" altLang="en-US" dirty="0" smtClean="0"/>
              <a:t> </a:t>
            </a:r>
            <a:r>
              <a:rPr lang="en-US" altLang="zh-TW" dirty="0" smtClean="0"/>
              <a:t>3</a:t>
            </a:r>
            <a:r>
              <a:rPr lang="zh-TW" altLang="en-US" dirty="0" smtClean="0"/>
              <a:t>個</a:t>
            </a:r>
            <a:r>
              <a:rPr lang="zh-TW" altLang="en-US" dirty="0"/>
              <a:t>月漲</a:t>
            </a:r>
            <a:r>
              <a:rPr lang="en-US" altLang="zh-TW" dirty="0"/>
              <a:t>300%</a:t>
            </a:r>
            <a:r>
              <a:rPr lang="zh-TW" altLang="en-US" dirty="0"/>
              <a:t>又暴跌！買比特幣要當成「買●●」，挪</a:t>
            </a:r>
            <a:r>
              <a:rPr lang="en-US" altLang="zh-TW" dirty="0"/>
              <a:t>0.5%</a:t>
            </a:r>
            <a:r>
              <a:rPr lang="zh-TW" altLang="en-US" dirty="0"/>
              <a:t>資金投資就</a:t>
            </a:r>
            <a:r>
              <a:rPr lang="zh-TW" altLang="en-US" dirty="0" smtClean="0"/>
              <a:t>好。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7156918" y="6581000"/>
            <a:ext cx="208967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200" dirty="0"/>
              <a:t>來源</a:t>
            </a:r>
            <a:r>
              <a:rPr lang="en-US" altLang="zh-TW" sz="1200" dirty="0" smtClean="0"/>
              <a:t>:</a:t>
            </a:r>
            <a:r>
              <a:rPr lang="en-US" altLang="zh-TW" sz="1200" dirty="0"/>
              <a:t>https://goo.gl/2M4GuL</a:t>
            </a:r>
            <a:endParaRPr lang="zh-TW" altLang="en-US" sz="1200" dirty="0"/>
          </a:p>
        </p:txBody>
      </p:sp>
    </p:spTree>
    <p:extLst>
      <p:ext uri="{BB962C8B-B14F-4D97-AF65-F5344CB8AC3E}">
        <p14:creationId xmlns:p14="http://schemas.microsoft.com/office/powerpoint/2010/main" val="4263830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數位金融工作分享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你當時相信，的那些事情，會在如今，變成美麗風景</a:t>
            </a:r>
          </a:p>
        </p:txBody>
      </p:sp>
    </p:spTree>
    <p:extLst>
      <p:ext uri="{BB962C8B-B14F-4D97-AF65-F5344CB8AC3E}">
        <p14:creationId xmlns:p14="http://schemas.microsoft.com/office/powerpoint/2010/main" val="3728449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相關圖片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7423"/>
            <a:ext cx="9144000" cy="6865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字方塊 1"/>
          <p:cNvSpPr txBox="1"/>
          <p:nvPr/>
        </p:nvSpPr>
        <p:spPr>
          <a:xfrm>
            <a:off x="4427984" y="441471"/>
            <a:ext cx="33906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dirty="0" smtClean="0">
                <a:solidFill>
                  <a:srgbClr val="FF0000"/>
                </a:solidFill>
              </a:rPr>
              <a:t>大公司</a:t>
            </a:r>
            <a:r>
              <a:rPr lang="en-US" altLang="zh-TW" sz="3600" dirty="0" smtClean="0">
                <a:solidFill>
                  <a:srgbClr val="FF0000"/>
                </a:solidFill>
              </a:rPr>
              <a:t>?</a:t>
            </a:r>
            <a:r>
              <a:rPr lang="zh-TW" altLang="en-US" sz="3600" dirty="0" smtClean="0">
                <a:solidFill>
                  <a:srgbClr val="FF0000"/>
                </a:solidFill>
              </a:rPr>
              <a:t>小公司</a:t>
            </a:r>
            <a:r>
              <a:rPr lang="en-US" altLang="zh-TW" sz="3600" dirty="0" smtClean="0">
                <a:solidFill>
                  <a:srgbClr val="FF0000"/>
                </a:solidFill>
              </a:rPr>
              <a:t>?</a:t>
            </a:r>
            <a:endParaRPr lang="zh-TW" altLang="en-US" sz="3600" dirty="0">
              <a:solidFill>
                <a:srgbClr val="FF0000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7817996" y="3294753"/>
            <a:ext cx="13260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dirty="0" smtClean="0">
                <a:solidFill>
                  <a:srgbClr val="FF0000"/>
                </a:solidFill>
              </a:rPr>
              <a:t>夢想</a:t>
            </a:r>
            <a:r>
              <a:rPr lang="en-US" altLang="zh-TW" sz="3600" dirty="0" smtClean="0">
                <a:solidFill>
                  <a:srgbClr val="FF0000"/>
                </a:solidFill>
              </a:rPr>
              <a:t>?</a:t>
            </a:r>
            <a:endParaRPr lang="zh-TW" altLang="en-US" sz="3600" dirty="0">
              <a:solidFill>
                <a:srgbClr val="FF0000"/>
              </a:solidFill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0" y="1916832"/>
            <a:ext cx="8643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dirty="0" smtClean="0">
                <a:solidFill>
                  <a:srgbClr val="FF0000"/>
                </a:solidFill>
              </a:rPr>
              <a:t>錢</a:t>
            </a:r>
            <a:r>
              <a:rPr lang="en-US" altLang="zh-TW" sz="3600" dirty="0" smtClean="0">
                <a:solidFill>
                  <a:srgbClr val="FF0000"/>
                </a:solidFill>
              </a:rPr>
              <a:t>?</a:t>
            </a:r>
            <a:endParaRPr lang="zh-TW" altLang="en-US" sz="3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4746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3228" y="1484784"/>
            <a:ext cx="4677544" cy="51762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心中尚未崩壞的地方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98997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貼心小叮嚀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小人物大投資，多元化你的投資標的</a:t>
            </a:r>
            <a:endParaRPr lang="en-US" altLang="zh-TW" dirty="0" smtClean="0"/>
          </a:p>
        </p:txBody>
      </p:sp>
      <p:pic>
        <p:nvPicPr>
          <p:cNvPr id="9218" name="Picture 2" descr="D:\OneDrive\圖片\螢幕擷取畫面\2017-08-18 (4)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204864"/>
            <a:ext cx="6768752" cy="4230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圓角矩形 4"/>
          <p:cNvSpPr/>
          <p:nvPr/>
        </p:nvSpPr>
        <p:spPr>
          <a:xfrm>
            <a:off x="7492173" y="2704108"/>
            <a:ext cx="755576" cy="297656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4000</a:t>
            </a:r>
            <a:endParaRPr lang="zh-TW" altLang="en-US" dirty="0"/>
          </a:p>
        </p:txBody>
      </p:sp>
      <p:sp>
        <p:nvSpPr>
          <p:cNvPr id="6" name="圓角矩形 5"/>
          <p:cNvSpPr/>
          <p:nvPr/>
        </p:nvSpPr>
        <p:spPr>
          <a:xfrm>
            <a:off x="7492173" y="4505895"/>
            <a:ext cx="755576" cy="297656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2000</a:t>
            </a:r>
            <a:endParaRPr lang="zh-TW" altLang="en-US" dirty="0"/>
          </a:p>
        </p:txBody>
      </p:sp>
      <p:sp>
        <p:nvSpPr>
          <p:cNvPr id="7" name="圓角矩形 6"/>
          <p:cNvSpPr/>
          <p:nvPr/>
        </p:nvSpPr>
        <p:spPr>
          <a:xfrm>
            <a:off x="7492173" y="5944468"/>
            <a:ext cx="755576" cy="297656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400</a:t>
            </a:r>
            <a:endParaRPr lang="zh-TW" altLang="en-US" dirty="0"/>
          </a:p>
        </p:txBody>
      </p:sp>
      <p:sp>
        <p:nvSpPr>
          <p:cNvPr id="8" name="圓角矩形 7"/>
          <p:cNvSpPr/>
          <p:nvPr/>
        </p:nvSpPr>
        <p:spPr>
          <a:xfrm>
            <a:off x="3690156" y="6443712"/>
            <a:ext cx="755576" cy="297656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2017</a:t>
            </a:r>
            <a:endParaRPr lang="zh-TW" altLang="en-US" dirty="0">
              <a:solidFill>
                <a:schemeClr val="tx1"/>
              </a:solidFill>
            </a:endParaRPr>
          </a:p>
        </p:txBody>
      </p:sp>
      <p:cxnSp>
        <p:nvCxnSpPr>
          <p:cNvPr id="12" name="直線接點 11"/>
          <p:cNvCxnSpPr/>
          <p:nvPr/>
        </p:nvCxnSpPr>
        <p:spPr>
          <a:xfrm>
            <a:off x="899592" y="3747600"/>
            <a:ext cx="62796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接點 12"/>
          <p:cNvCxnSpPr/>
          <p:nvPr/>
        </p:nvCxnSpPr>
        <p:spPr>
          <a:xfrm>
            <a:off x="899592" y="2852936"/>
            <a:ext cx="62796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/>
          <p:cNvCxnSpPr/>
          <p:nvPr/>
        </p:nvCxnSpPr>
        <p:spPr>
          <a:xfrm>
            <a:off x="899592" y="5554800"/>
            <a:ext cx="626469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接點 14"/>
          <p:cNvCxnSpPr/>
          <p:nvPr/>
        </p:nvCxnSpPr>
        <p:spPr>
          <a:xfrm>
            <a:off x="899592" y="6093296"/>
            <a:ext cx="626469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圓角矩形 15"/>
          <p:cNvSpPr/>
          <p:nvPr/>
        </p:nvSpPr>
        <p:spPr>
          <a:xfrm>
            <a:off x="7492173" y="5405972"/>
            <a:ext cx="755576" cy="297656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1000</a:t>
            </a:r>
            <a:endParaRPr lang="zh-TW" altLang="en-US" dirty="0"/>
          </a:p>
        </p:txBody>
      </p:sp>
      <p:sp>
        <p:nvSpPr>
          <p:cNvPr id="17" name="文字方塊 16"/>
          <p:cNvSpPr txBox="1"/>
          <p:nvPr/>
        </p:nvSpPr>
        <p:spPr>
          <a:xfrm>
            <a:off x="7548072" y="2197425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USD</a:t>
            </a:r>
            <a:endParaRPr lang="zh-TW" altLang="en-US" dirty="0"/>
          </a:p>
        </p:txBody>
      </p:sp>
      <p:sp>
        <p:nvSpPr>
          <p:cNvPr id="18" name="文字方塊 17"/>
          <p:cNvSpPr txBox="1"/>
          <p:nvPr/>
        </p:nvSpPr>
        <p:spPr>
          <a:xfrm>
            <a:off x="613301" y="641749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年份</a:t>
            </a:r>
            <a:endParaRPr lang="zh-TW" altLang="en-US" dirty="0"/>
          </a:p>
        </p:txBody>
      </p:sp>
      <p:cxnSp>
        <p:nvCxnSpPr>
          <p:cNvPr id="19" name="直線接點 18"/>
          <p:cNvCxnSpPr/>
          <p:nvPr/>
        </p:nvCxnSpPr>
        <p:spPr>
          <a:xfrm>
            <a:off x="899592" y="4653136"/>
            <a:ext cx="626469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圓角矩形 19"/>
          <p:cNvSpPr/>
          <p:nvPr/>
        </p:nvSpPr>
        <p:spPr>
          <a:xfrm>
            <a:off x="7480626" y="3598772"/>
            <a:ext cx="755576" cy="297656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3000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33403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「時光機」的圖片搜尋結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620688"/>
            <a:ext cx="7620000" cy="5715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1434671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2" name="Picture 6" descr="相關圖片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25" t="9006" r="8249" b="7199"/>
          <a:stretch/>
        </p:blipFill>
        <p:spPr bwMode="auto">
          <a:xfrm>
            <a:off x="3635896" y="2076450"/>
            <a:ext cx="2604889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貼心小叮嚀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771105"/>
            <a:ext cx="3384376" cy="30195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文字方塊 4"/>
          <p:cNvSpPr txBox="1"/>
          <p:nvPr/>
        </p:nvSpPr>
        <p:spPr>
          <a:xfrm>
            <a:off x="1043608" y="1458937"/>
            <a:ext cx="2016224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3900" dirty="0" smtClean="0">
                <a:solidFill>
                  <a:srgbClr val="FF0000"/>
                </a:solidFill>
              </a:rPr>
              <a:t>X</a:t>
            </a:r>
            <a:endParaRPr lang="zh-TW" altLang="en-US" sz="23900" dirty="0">
              <a:solidFill>
                <a:srgbClr val="FF0000"/>
              </a:solidFill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3995936" y="1458936"/>
            <a:ext cx="2016224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3900" dirty="0" smtClean="0">
                <a:solidFill>
                  <a:srgbClr val="FF0000"/>
                </a:solidFill>
              </a:rPr>
              <a:t>X</a:t>
            </a:r>
            <a:endParaRPr lang="zh-TW" altLang="en-US" sz="23900" dirty="0">
              <a:solidFill>
                <a:srgbClr val="FF0000"/>
              </a:solidFill>
            </a:endParaRPr>
          </a:p>
        </p:txBody>
      </p:sp>
      <p:pic>
        <p:nvPicPr>
          <p:cNvPr id="10" name="Picture 2" descr="D:\ppt\images\MaiCoin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248" y="2150082"/>
            <a:ext cx="2029722" cy="2387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「打勾 icon」的圖片搜尋結果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0461" y="2786260"/>
            <a:ext cx="1397296" cy="1397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0369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有獎徵答</a:t>
            </a:r>
            <a:endParaRPr lang="zh-TW" altLang="en-US" dirty="0"/>
          </a:p>
        </p:txBody>
      </p:sp>
      <p:sp>
        <p:nvSpPr>
          <p:cNvPr id="5" name="文字版面配置區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42045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2420888"/>
            <a:ext cx="1656184" cy="16561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160" y="2420888"/>
            <a:ext cx="1529427" cy="1756610"/>
          </a:xfrm>
          <a:prstGeom prst="rect">
            <a:avLst/>
          </a:prstGeom>
        </p:spPr>
      </p:pic>
      <p:pic>
        <p:nvPicPr>
          <p:cNvPr id="2" name="Picture 2" descr="D:\ppt\images\MaiCoin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8141" y="2420888"/>
            <a:ext cx="1407719" cy="1656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2" descr="data:image/png;base64,iVBORw0KGgoAAAANSUhEUgAAAIgAAACICAYAAAA8uqNSAAAICklEQVR4Xu2dwXbcOAwE1///0bOH2JMnxVKhCFJjj3qvpECiUWhS8tr5eDwej//yXxQ4UOAjgISNMwUCSPg4VSCABJAAEgbGFYiDjGt3iycDyC3KPJ5kABnX7hZPBpBblHk8yQAyrt0tniwD8vHxcakg+w+8+/XpA7Cdv09udb6U32qxSb+v9QPI0SfmxQ0RQJotQAJSB8RBzgtA+sVBAOAcMX8EGj5iqgRWjYQ6nsbtHYIcah+vO590sPlRPNKjWr8A8qkkOUYAkZZbJbBKOnUQjVPHzHYECxTpYPOjeKRHtX5xkDjIKWvTAKGOsh1cJfx52969ltojgTqS9kMOMHvc7pfWP4oXQEjpz/EA0ryDxEG2X5rJwbrjxLWNHwdpfhmNg/xwB7EORXce6kB6C7DPzwaM1r+dgwQQ98PSAEIttBunDqZwqwGltwy7fgChigaQjQIE4NtdUqmjyDFGBatyaePTfMqX7lwUP4DsFBgVLIAcKECCXk04rRcH2f7KNdUvDhIH2ShADfT8EUb1l7dHCbzKkmkdEsTmRw5m92PXp/j0HYf0CCBNRwkgTQFXE24LRB1jO9iuv+oto6qzzS8O0myAAAICVskdnWe/BFKH/LbxUd2qz5Gjth2kupHReQFkVLnacwFk96fX4iBbcAJIADm1kumA1Ixr3SxyALsyXTJJQHqe9kPx6fmrxsv/T+pVGzpaJ4C8pgIB5EB36vA4yGuAPVw1DvKagpQdhApEHUWvrZQ+dTQ9vx9fvV/6ckr7oXxn1+PwaJ/1w7rVgpNgAeT8x/sW2PaHMusIdv5oQlVQVgNt90+OYB3H5hcH2SlgBaT5BCY54O0AIcewglEBaJzWow618btA2fVovgVw+RETQNzvsVCB7ZFFwFcbZtlbTAAJIBtIycJonIi3HTa742h9agh63o5XHeB5VMCfx2hfUikBOnMpIQKoO756/9349DwB39U/gEAFVgl81MEWiAAi/0IQWTo5lj3SbDwb3wJD+RNQ1fXKl1QK2O3A7hFCz6/efzc+PU8F7+rfPmJoA90EZ3ccdbzNh+JR/nY9imf3M9pAZQe5OsHueiSgjU/xqKB2PYpn9xNAdoqSgLZgFI8KatejeHY/ASSAnDJ1OSBE8OyOoY6icdovPU/50FtFd317R5u13vAdhDZAglJBZo/Tfmk9yieAyE+1JCgVZPZ4ABlTNA5S1I2Aj4PIP0RLHUuXJjterPPhNNqvjd8Fij6M2TuJjfc1f9hBSDAS3AJAHUr7oXHaLz1vC2bzof0RkAHEVlC+FtvwVLAAsvvdWOowEozGbQFHO6q6zu0BIcurCvk86+RbEsWnI8wCS+t14xFQBHT3+aP8hu8gAeQcmS6gBGTXUav1CyCflbAFpQLaeF0H6D4fB2neiQiI2x8xVgAiumpxtjBHdxqKQ5ZN+6V86Q5B+nafp/23HYQSIIFtglRQGu8W7OojgvS1+tn9BxAgigCnDuwCGUB2CpDg5BA03i2Y7cDuem8HCCVEAFhByWKpoDROwNlxm19Xr64DTj9iAsg5MgFkp4/tUCtgHOT8d33jIHCHIUBp3B4hNN82wNsdMVYAEnR2B9j9UYFmH6m0HgG9Or+vfMuf2kkgAoDGA8hWoQDSPDIIuNUdRgWkhoqDUAUDyKlCBODqBnj5EUNHSvetpdvBkm+cbgtK+V+V38vuIAEEmdpM6B5JbrW/swPIqHLyuTiIFCwO4gT78Q5iO6CbEF3SVp/BNl+6M1A80otwsnpRPH1JpQRJIFtQm7CdTwLZfCl/ihdAdgpSQWncAkdAUDz7fPcItetZvarxy5dU6gDqICoACUodNlsgmy/lT/EoPyro7PzbR0y3oF1gSDA73s2HCkSA2P3S/C5wAWSncAD5HrnhI6YraByEPKA3Hgfp6ffP013gb3/ETK6HDkdnuO0YikeXTpsAAUTx7H4pXlWv8hFDC64eJ4GqCT8vX5P/IA7lH0BIoeZ4AJn7789UGyoOUgS3KuhRuLd3EOrgos7laXRppDsCFYTG6S2rnMjBRMqPxrv5V/dfdpAAstbiCVjSn4AadcAA8tlKJCAVqNqRX/NsQWl9G6+63wASQE5ZGQaEOq5K6NFrJ3UExb96f7QfOkLs8/YOQvMPL9ePopLdBK0AAWSrWPeICSA7BYrcE7fP8W6DzH6eCm6BioOUUfh+4uwCW4Btwe385YDQhizxJCCtR8/b7xw2no1v+aUj2I4HEKjAbOACyO7PSpLAcZCf9aGt6ojTXnMDyLlFWX3oyLFHyOgd6tcAQgJXO+Lou4t1OCqgjUf7t/mPAvHP0TjrOwgl0BWM4pPA9k5AHRpAdgoQkVTAAPLYSEB6zgbaNtDTaeMg33tBHOSPLm97B5ndoa8+UsgBKF8a//XfQegIo463AlsgukcoHSl2/1093v6IsR1DAFpgugXq7r+7fgCBS7gFIg4y+d+U61pqt4DkGLM6cNZ3F7sf60DL7yCzC0Zn7uz1ZjsANUB3PQKAxqv6TXuLqS54SOpih1pdMMp/tmMRADRO+51+B6kuGEC+V2D2EfJyQLpA0PNdwSj+1Rbf3Q85oNWrup/hI6a6wOg8mzBZOO2jux49T+sTsAFkpwAJTuPdgpBF2/HufgJIANkoQG9xFlCKd3g3rP6wznZA5r+HAuU7yHukmyysAgHEKnaz+QHkZgW36QYQq9jN5geQmxXcphtArGI3mx9AblZwm24AsYrdbH4AuVnBbbr/AxLy3w4hhQWq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4300" y="4437112"/>
            <a:ext cx="1295400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9173" y="4437112"/>
            <a:ext cx="1295400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AutoShape 6" descr="data:image/png;base64,iVBORw0KGgoAAAANSUhEUgAAAJgAAACYCAYAAAAYwiAhAAAKDklEQVR4Xu2d0VbkOAwF4f8/mjkH6N5NhnSpLLmXPnvnVbYkX5VlJ4Th/ePj4+Mt/6LAJgXeA9gmZeP2U4EAFhC2KhDAtsob5wEsDGxVIIBtlTfOA1gY2KpAANsqb5wHsDCwVYEAtlXeOC8D9v7+/lS1zj9goPg03v7AguKRGDbe2d85Pvnr5kvrOdspn9v4AHahbLdg1QJcFTaAWeTleOpItKNsgaiDyPTfAtiXYulg6WB273yOr26gZcCqAarZdztONc7UOMp3+oi18X5LfQLYInG24DYMXRGs3canK0MV4AC2qHwAq31GGMACWEkB2lCXT8PVDw4pgL1zdFu8jUcqdvOhI4Xid5+Kf1t92u/BqCAkKM2nMz6AHY+oAHYiLoA93oJWnwAWwKipH+wB7PTLSPbI6gqoqvXDYIpv70Q2n258uvNZ/3a9dIV5uTuYBZgKbgtgx++OH8BAYSoY2amAZLf+7fjd8QNYAHuogAWWjqRc8puXfBKQdvSuO8b9riG/lwtgp4pQge0diQS29gB2/CCU9Ose4dRRX/6STwsk4KkA5N8CbTsojaf4tL4ABq9BCIAA9vhN/8sBRgmT3R7BBJiNRx2DgKV43XzJP+lH88m+6v9lvqZYXeCVcARM94ghYKmg1j6tjz2CL3We+prCCmIXMC1gAHMVW9U/HexC53SwozBPB8zx70dTgWPvXeJ9RY4zqnfK5Q7WTZDmB6C933uR/mQPYPI1Bx0Br2YnQLr2ABbAugw9nD8O2NZsC87pqa/7WsD6p5SpALYjdtdH+e6yl+9guxKo+rUAUIHpNUk1r6txFD+AdRUenh/A1p7ihsug3aWDfUtmASal08G+FCoDRi2dBKf5zy4w5WuPUHqtYuNN+6P43Q1x5T+AkfLFDjcNxLQ/WmYAI4VOdhJMunujDjsNxLQ/Wi/pRSdQOhgpDPYA9viL2TZgVB8inOz2znMeTzue7LS+3fEoP2un9dCGofWS/5u9fAcjhwQQ2QNY72ePdMRN60s8BDD5W0C0o2kDUcewHYriEQCUD62X/AewAFZl5HOc7ZBPB8y2aLuju/5p/rPzoQ5FdqKH5pOd/Acw+EvSJDDZCVg6gsg/2QkAmk928h/AAtiBkW6HvgLuaU+Ru3d01z/N7xaALtXWf7fD0Hyyj3cwG9AKWk14dRzlT/muxr3NswAR8JTP6qX8frTBQ1DVf7mDUYGsINUESciqnfIPYEclSY9q/QLYt64kaBXkq3HpYKAgdYB0sMcCBrDmFqUOQALvfmyn/Gj5dCTQBuzGp/ysftPjn/4UOb0AW0ALNBUwgB0VIj3uDwvV/5uCCkA71BacxnfttB7aIHQloPxsfDvexu+OTwcb/tljABv+Y1h2B9mOZv1TgclftcXfW718L0RHus2fOoy1kz5T9vJrChswgLkvQK1eBDDZbT1XxwewonLTAKSDFYW/vNzJI6UZDn8pw17adwOw2//LdTDawbaAXX92vs2PAKA7j41H67HxKD4BSPZqQygfkSQALYgKRgl3Bbb5Ub42H3qoIH1tPFovAUR2qtf94aj6HowEoAVRwSjhrsA2P8rX5hPAoMIBrPeXNAIYtZCTvdtCu/OnO4ztcHbDkbwEIK3X5k/5TNnLdzBaYFcgO9/mY4GgfKw/KhjFo/UGsOEOSILbO5ItUACjLfNlTwe70Ik6SgDbDJjtIJTOdMEonu1wNH4aSBuP7rRkn67nzd9yB5tOKIAdFQ1gw3eqABbAHp46tgVTB6QjrmunDkGXfrteu4Eov2k71YOuAFf1WD4iSTBKiApk/U+PnwbY+rPr+W3+23ewrgAB7DESXX0JuN3+A1jzE2oqIHVwmr8bgN3+A1gAe8h4d4O0AaMdaC+NdGSSP3spt+NJcMrfdgwab/Xf/VAwfsm3C7QFsAW1wNjxNh8qqI1v9bb+KV9afwCTn3DThqCOSgWzAAQwUIAKRnYqaLdgBATtYMqfjjyK/78DjASzBSeBqcBUAAKAALbxrT5WL1ov+bPzrX7tS74V0AK0uqDLu8DpiCRguvGtPgTEtL8AJoEgwSwwdjx1QMovgJ0UsDsqHcwhRno5b+v/z/39qFvc8GM/iyRB7JFEO9oKbMfTBqL1ULyufzvfjqf8q/YAdqHU7oJ0/dv5dnwVIBoXwALYpwLdjnz5cFX9xVu6xOaIpL18tHc7ip1vx7vVXI9e7mAWuN3jrYCv9pRoO4xdn9WvCmAA+1aqW8Cq4Ldx1PG7DzkBTD72kmB2B5I/Aobi0fwARgrBezHqCLbANJ4KTgWlfOmIl3L9dam2+VM80suux+pz818+IkkAaund+SQo2Ulwyo8A7a6f/Fs7AUTAkF6kdwA7/Tm/APb4KZeAbL+moAJ0dzDNr+6Yy4XCnY/WRx2E8u/6p/gEgO1IdnwAC2AHBqaBfDpgtKO7Hak7nzpK1/90Abv5Uj7d9QYweOqdFpgKao+gAAYVIsGnC0z+ugUj/7TeADa840lwKti0PYBNK/qzv/J7MEqHCkaA2fl2vM2/my/FIzs9NdJ8a7fxSJ9b/AD2rcSzjywCwBac/JHdxgtgpxepJHAAO/55vqkTIh0sHexTgV/fwahDdO22w1A82qE0nwpSPUIu3x/J30SnfEk/0mN1PWMdjBbYtZNA1j8JSv4CGCn0ZQ9gNZ3+GhXAasIFsJpOAUw+NOnXFN0jxdaROoT1dx5Pdwo6ksl+jkfjn20nPSifqv7lDhbAHj/G7waWCm7tAUx+EFjdUbdxu4FIB5OX/HSwdDC7idVTJLXgleD/nmP9W+DpTkf27vpofrejkv+uvpTfVfzlO9hqwMtEmr/GRgITQGQn/1076WkBsUd0d3wAgztdADsi0gW6/ZqCdpzd0XZBOSKPd0LSu6vvar3HjsjfVnAShPKl+fZIsQUm/wSUtVMHt3qMdzAqWPe9S9e/LZgVlAAiOwFh10/+uvWo+k8Hu1AqgL0flLF6pIP9x5/D2IKlg8k/LrXrzL/vnF/2i7ZdoGi+BXC3/i/XwapnfgCrKRXAFj8PCWAB7FOB3TuIntroSKH8dj+FUf72qXh3vtvf5FPBnr1AWyDa9+SP1m/vUHY85W/tFL/q72VeU1QXVD0ip/0FsJ8VDWBF0tLBikKdhgWwom4BrCjULsDWwv8ziwpI/ml+9wjrXqop/2n71B2qm9dYB2snIr8Ho4J3nwJpPQQszd9tD2DnVhrARpkLYAFsFCh6DbQ12APny0fk7oTpiKMdSkeYnb87H6sn5W/90Xi6417ND2AXypCgZKc7IhWU7AGMFAL77o5BBSKAyB7AvhRIB0sHK7UCu6FuTsuAlbLIoChwfnhb/Yu3UTIKVBRIB6uolDHLCgSwZekysaJAAKuolDHLCgSwZekysaJAAKuolDHLCgSwZekysaJAAKuolDHLCgSwZekysaLAH7rp1wszCuA3AAAAAElFTkSuQmCC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6048" y="4437112"/>
            <a:ext cx="1295400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45495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857500"/>
            <a:ext cx="8229600" cy="1143000"/>
          </a:xfrm>
        </p:spPr>
        <p:txBody>
          <a:bodyPr/>
          <a:lstStyle/>
          <a:p>
            <a:r>
              <a:rPr lang="zh-TW" altLang="en-US" dirty="0" smtClean="0"/>
              <a:t>回到</a:t>
            </a:r>
            <a:r>
              <a:rPr lang="en-US" altLang="zh-TW" dirty="0" smtClean="0"/>
              <a:t>2013</a:t>
            </a:r>
            <a:r>
              <a:rPr lang="zh-TW" altLang="en-US" dirty="0" smtClean="0"/>
              <a:t>年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45684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0" y="0"/>
            <a:ext cx="9144000" cy="6858000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altLang="zh-TW" sz="13800" dirty="0" smtClean="0"/>
              <a:t>USD</a:t>
            </a:r>
            <a:r>
              <a:rPr lang="zh-TW" altLang="en-US" sz="13800" dirty="0" smtClean="0"/>
              <a:t> </a:t>
            </a:r>
            <a:r>
              <a:rPr lang="en-US" altLang="zh-TW" sz="13800" dirty="0" smtClean="0"/>
              <a:t>3,000</a:t>
            </a:r>
            <a:endParaRPr lang="zh-TW" altLang="en-US" sz="13800" dirty="0"/>
          </a:p>
        </p:txBody>
      </p:sp>
    </p:spTree>
    <p:extLst>
      <p:ext uri="{BB962C8B-B14F-4D97-AF65-F5344CB8AC3E}">
        <p14:creationId xmlns:p14="http://schemas.microsoft.com/office/powerpoint/2010/main" val="3654208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相關圖片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7423"/>
            <a:ext cx="9144000" cy="6865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字方塊 1"/>
          <p:cNvSpPr txBox="1"/>
          <p:nvPr/>
        </p:nvSpPr>
        <p:spPr>
          <a:xfrm>
            <a:off x="5580112" y="404664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dirty="0" smtClean="0">
                <a:solidFill>
                  <a:srgbClr val="FF0000"/>
                </a:solidFill>
              </a:rPr>
              <a:t>期貨</a:t>
            </a:r>
            <a:endParaRPr lang="zh-TW" altLang="en-US" sz="3600" dirty="0">
              <a:solidFill>
                <a:srgbClr val="FF0000"/>
              </a:solidFill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7884368" y="1988840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dirty="0">
                <a:solidFill>
                  <a:srgbClr val="FF0000"/>
                </a:solidFill>
              </a:rPr>
              <a:t>股票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107504" y="1916832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dirty="0" smtClean="0">
                <a:solidFill>
                  <a:srgbClr val="FF0000"/>
                </a:solidFill>
              </a:rPr>
              <a:t>基金</a:t>
            </a:r>
            <a:endParaRPr lang="zh-TW" altLang="en-US" sz="3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2249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607" y="0"/>
            <a:ext cx="9200999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83473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「台灣銀行」的圖片搜尋結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731924"/>
            <a:ext cx="3267075" cy="809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「富邦」的圖片搜尋結果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15" b="26614"/>
          <a:stretch/>
        </p:blipFill>
        <p:spPr bwMode="auto">
          <a:xfrm>
            <a:off x="5759624" y="1764743"/>
            <a:ext cx="3384376" cy="816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「中信」的圖片搜尋結果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539" b="21356"/>
          <a:stretch/>
        </p:blipFill>
        <p:spPr bwMode="auto">
          <a:xfrm>
            <a:off x="0" y="0"/>
            <a:ext cx="4762500" cy="1431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「凱基銀行」的圖片搜尋結果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199" b="27870"/>
          <a:stretch/>
        </p:blipFill>
        <p:spPr bwMode="auto">
          <a:xfrm>
            <a:off x="3851920" y="1042087"/>
            <a:ext cx="3162300" cy="778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「台新銀行」的圖片搜尋結果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84" t="14872" r="12402" b="16138"/>
          <a:stretch/>
        </p:blipFill>
        <p:spPr bwMode="auto">
          <a:xfrm>
            <a:off x="6413011" y="0"/>
            <a:ext cx="2695493" cy="795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8" name="Picture 18" descr="相關圖片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657165"/>
            <a:ext cx="9166434" cy="4200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0991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6" descr="「BENZ E250」的圖片搜尋結果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5" name="AutoShape 8" descr="「BENZ E250」的圖片搜尋結果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6" name="AutoShape 10" descr="「BENZ E250」的圖片搜尋結果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7" name="AutoShape 12" descr="https://res.cloudinary.com/carsguide/image/upload/f_auto,fl_lossy,q_auto,t_default/v1/editorial/dp/images/uploads/mercedes-benz-E250-CGI-Coupe-w.jp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9" name="標題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獲利檢視</a:t>
            </a:r>
            <a:r>
              <a:rPr lang="en-US" altLang="zh-TW" dirty="0" smtClean="0"/>
              <a:t>…</a:t>
            </a:r>
            <a:endParaRPr lang="zh-TW" altLang="en-US" dirty="0"/>
          </a:p>
        </p:txBody>
      </p:sp>
      <p:grpSp>
        <p:nvGrpSpPr>
          <p:cNvPr id="12" name="群組 11"/>
          <p:cNvGrpSpPr/>
          <p:nvPr/>
        </p:nvGrpSpPr>
        <p:grpSpPr>
          <a:xfrm>
            <a:off x="428696" y="2150394"/>
            <a:ext cx="3391049" cy="3692072"/>
            <a:chOff x="428696" y="2150394"/>
            <a:chExt cx="3391049" cy="3692072"/>
          </a:xfrm>
        </p:grpSpPr>
        <p:pic>
          <p:nvPicPr>
            <p:cNvPr id="5124" name="Picture 4" descr="「台灣銀行」的圖片搜尋結果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0683" y="2150394"/>
              <a:ext cx="3267075" cy="8096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36" name="Picture 16" descr="「ubike」的圖片搜尋結果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8696" y="3241819"/>
              <a:ext cx="3391049" cy="21650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文字方塊 16"/>
            <p:cNvSpPr txBox="1"/>
            <p:nvPr/>
          </p:nvSpPr>
          <p:spPr>
            <a:xfrm>
              <a:off x="428696" y="5473134"/>
              <a:ext cx="33910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 err="1" smtClean="0"/>
                <a:t>Ubike</a:t>
              </a:r>
              <a:r>
                <a:rPr lang="zh-TW" altLang="en-US" dirty="0" smtClean="0"/>
                <a:t>價值</a:t>
              </a:r>
              <a:r>
                <a:rPr lang="en-US" altLang="zh-TW" dirty="0"/>
                <a:t>1</a:t>
              </a:r>
              <a:r>
                <a:rPr lang="zh-TW" altLang="en-US" dirty="0" smtClean="0"/>
                <a:t>萬元新台幣</a:t>
              </a:r>
              <a:endParaRPr lang="zh-TW" altLang="en-US" dirty="0"/>
            </a:p>
          </p:txBody>
        </p:sp>
      </p:grpSp>
      <p:sp>
        <p:nvSpPr>
          <p:cNvPr id="13" name="文字方塊 12"/>
          <p:cNvSpPr txBox="1"/>
          <p:nvPr/>
        </p:nvSpPr>
        <p:spPr>
          <a:xfrm>
            <a:off x="6841410" y="6599862"/>
            <a:ext cx="2339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200" dirty="0" smtClean="0"/>
              <a:t>此為扣除成本後所能購買之商品</a:t>
            </a:r>
            <a:endParaRPr lang="zh-TW" altLang="en-US" sz="1200" dirty="0"/>
          </a:p>
        </p:txBody>
      </p:sp>
      <p:grpSp>
        <p:nvGrpSpPr>
          <p:cNvPr id="11" name="群組 10"/>
          <p:cNvGrpSpPr/>
          <p:nvPr/>
        </p:nvGrpSpPr>
        <p:grpSpPr>
          <a:xfrm>
            <a:off x="4926504" y="2150393"/>
            <a:ext cx="3893967" cy="3692073"/>
            <a:chOff x="4926504" y="2150393"/>
            <a:chExt cx="3893967" cy="3692073"/>
          </a:xfrm>
        </p:grpSpPr>
        <p:pic>
          <p:nvPicPr>
            <p:cNvPr id="5122" name="Picture 2" descr="相關圖片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221" b="23221"/>
            <a:stretch/>
          </p:blipFill>
          <p:spPr bwMode="auto">
            <a:xfrm>
              <a:off x="5361828" y="2150393"/>
              <a:ext cx="3023320" cy="8096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6" name="Picture 2" descr="「panamera」的圖片搜尋結果"/>
            <p:cNvPicPr>
              <a:picLocks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056" t="7616" r="14951" b="20383"/>
            <a:stretch/>
          </p:blipFill>
          <p:spPr bwMode="auto">
            <a:xfrm>
              <a:off x="5177888" y="3241818"/>
              <a:ext cx="3391200" cy="2163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文字方塊 15"/>
            <p:cNvSpPr txBox="1"/>
            <p:nvPr/>
          </p:nvSpPr>
          <p:spPr>
            <a:xfrm>
              <a:off x="4926504" y="5473134"/>
              <a:ext cx="38939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 smtClean="0"/>
                <a:t>Porsche </a:t>
              </a:r>
              <a:r>
                <a:rPr lang="en-US" altLang="zh-TW" dirty="0" err="1" smtClean="0"/>
                <a:t>Panamera</a:t>
              </a:r>
              <a:r>
                <a:rPr lang="zh-TW" altLang="en-US" dirty="0" smtClean="0"/>
                <a:t>價值</a:t>
              </a:r>
              <a:r>
                <a:rPr lang="en-US" altLang="zh-TW" dirty="0" smtClean="0"/>
                <a:t>488</a:t>
              </a:r>
              <a:r>
                <a:rPr lang="zh-TW" altLang="en-US" dirty="0" smtClean="0"/>
                <a:t>萬新台幣</a:t>
              </a:r>
              <a:endParaRPr lang="zh-TW" altLang="en-US" dirty="0"/>
            </a:p>
          </p:txBody>
        </p:sp>
      </p:grpSp>
      <p:cxnSp>
        <p:nvCxnSpPr>
          <p:cNvPr id="3" name="直線接點 2"/>
          <p:cNvCxnSpPr/>
          <p:nvPr/>
        </p:nvCxnSpPr>
        <p:spPr>
          <a:xfrm>
            <a:off x="4499992" y="1844824"/>
            <a:ext cx="72008" cy="460851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5633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7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Bitcoin </a:t>
            </a:r>
            <a:r>
              <a:rPr lang="zh-TW" altLang="en-US" dirty="0"/>
              <a:t>與定存獲利</a:t>
            </a:r>
            <a:r>
              <a:rPr lang="zh-TW" altLang="en-US" dirty="0" smtClean="0"/>
              <a:t>比較</a:t>
            </a:r>
            <a:endParaRPr lang="zh-TW" altLang="en-US" dirty="0"/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22700907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矩形 5"/>
          <p:cNvSpPr/>
          <p:nvPr/>
        </p:nvSpPr>
        <p:spPr>
          <a:xfrm>
            <a:off x="5257091" y="6396335"/>
            <a:ext cx="38789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200" dirty="0" smtClean="0"/>
              <a:t>台幣定存利率</a:t>
            </a:r>
            <a:r>
              <a:rPr lang="en-US" altLang="zh-TW" sz="1200" dirty="0" smtClean="0"/>
              <a:t>:</a:t>
            </a:r>
            <a:r>
              <a:rPr lang="zh-TW" altLang="en-US" sz="1200" dirty="0" smtClean="0"/>
              <a:t> </a:t>
            </a:r>
            <a:r>
              <a:rPr lang="en-US" altLang="zh-TW" sz="1200" dirty="0" smtClean="0">
                <a:hlinkClick r:id="rId3"/>
              </a:rPr>
              <a:t>http</a:t>
            </a:r>
            <a:r>
              <a:rPr lang="en-US" altLang="zh-TW" sz="1200" dirty="0">
                <a:hlinkClick r:id="rId3"/>
              </a:rPr>
              <a:t>://</a:t>
            </a:r>
            <a:r>
              <a:rPr lang="en-US" altLang="zh-TW" sz="1200" dirty="0" smtClean="0">
                <a:hlinkClick r:id="rId3"/>
              </a:rPr>
              <a:t>rate.bot.com.tw/twd/2014-01-01</a:t>
            </a:r>
            <a:endParaRPr lang="en-US" altLang="zh-TW" sz="1200" dirty="0" smtClean="0"/>
          </a:p>
          <a:p>
            <a:r>
              <a:rPr lang="zh-TW" altLang="en-US" sz="1200" dirty="0" smtClean="0"/>
              <a:t>比特幣牌價參考</a:t>
            </a:r>
            <a:r>
              <a:rPr lang="en-US" altLang="zh-TW" sz="1200" dirty="0" smtClean="0"/>
              <a:t>:</a:t>
            </a:r>
            <a:r>
              <a:rPr lang="zh-TW" altLang="en-US" sz="1200" dirty="0" smtClean="0"/>
              <a:t> </a:t>
            </a:r>
            <a:r>
              <a:rPr lang="en-US" altLang="zh-TW" sz="1200" dirty="0">
                <a:hlinkClick r:id="rId4"/>
              </a:rPr>
              <a:t>https://tradeblock.com</a:t>
            </a:r>
            <a:r>
              <a:rPr lang="en-US" altLang="zh-TW" sz="1200" dirty="0" smtClean="0">
                <a:hlinkClick r:id="rId4"/>
              </a:rPr>
              <a:t>/</a:t>
            </a:r>
            <a:endParaRPr lang="en-US" altLang="zh-TW" sz="1200" dirty="0" smtClean="0"/>
          </a:p>
        </p:txBody>
      </p:sp>
    </p:spTree>
    <p:extLst>
      <p:ext uri="{BB962C8B-B14F-4D97-AF65-F5344CB8AC3E}">
        <p14:creationId xmlns:p14="http://schemas.microsoft.com/office/powerpoint/2010/main" val="1837874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相關圖片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1700808"/>
            <a:ext cx="5981700" cy="3429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標題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altLang="zh-TW" dirty="0" smtClean="0"/>
              <a:t>What the fuck?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94815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026" name="Picture 2" descr="C:\Users\mac\Desktop\WeChat 圖片_20170825171929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9" r="1133"/>
          <a:stretch/>
        </p:blipFill>
        <p:spPr bwMode="auto">
          <a:xfrm>
            <a:off x="0" y="-10296"/>
            <a:ext cx="9144000" cy="588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8975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D:\OneDrive\圖片\螢幕擷取畫面\2017-08-18 (3)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808" y="1197030"/>
            <a:ext cx="8327765" cy="5204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近三年走勢，週線</a:t>
            </a:r>
            <a:endParaRPr lang="zh-TW" altLang="en-US" dirty="0"/>
          </a:p>
        </p:txBody>
      </p:sp>
      <p:sp>
        <p:nvSpPr>
          <p:cNvPr id="3" name="圓角矩形 2"/>
          <p:cNvSpPr/>
          <p:nvPr/>
        </p:nvSpPr>
        <p:spPr>
          <a:xfrm>
            <a:off x="8304957" y="1196752"/>
            <a:ext cx="839043" cy="297656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4,600</a:t>
            </a:r>
            <a:endParaRPr lang="zh-TW" altLang="en-US" dirty="0"/>
          </a:p>
        </p:txBody>
      </p:sp>
      <p:sp>
        <p:nvSpPr>
          <p:cNvPr id="8" name="圓角矩形 7"/>
          <p:cNvSpPr/>
          <p:nvPr/>
        </p:nvSpPr>
        <p:spPr>
          <a:xfrm>
            <a:off x="8304957" y="2780928"/>
            <a:ext cx="839043" cy="297656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3,000</a:t>
            </a:r>
            <a:endParaRPr lang="zh-TW" altLang="en-US" dirty="0"/>
          </a:p>
        </p:txBody>
      </p:sp>
      <p:sp>
        <p:nvSpPr>
          <p:cNvPr id="9" name="圓角矩形 8"/>
          <p:cNvSpPr/>
          <p:nvPr/>
        </p:nvSpPr>
        <p:spPr>
          <a:xfrm>
            <a:off x="8310227" y="4787528"/>
            <a:ext cx="820377" cy="297656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1,000</a:t>
            </a:r>
            <a:endParaRPr lang="zh-TW" altLang="en-US" dirty="0"/>
          </a:p>
        </p:txBody>
      </p:sp>
      <p:sp>
        <p:nvSpPr>
          <p:cNvPr id="10" name="圓角矩形 9"/>
          <p:cNvSpPr/>
          <p:nvPr/>
        </p:nvSpPr>
        <p:spPr>
          <a:xfrm>
            <a:off x="8310227" y="5291584"/>
            <a:ext cx="833773" cy="297656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500</a:t>
            </a:r>
            <a:endParaRPr lang="zh-TW" altLang="en-US" dirty="0"/>
          </a:p>
        </p:txBody>
      </p:sp>
      <p:sp>
        <p:nvSpPr>
          <p:cNvPr id="11" name="圓角矩形 10"/>
          <p:cNvSpPr/>
          <p:nvPr/>
        </p:nvSpPr>
        <p:spPr>
          <a:xfrm>
            <a:off x="6480720" y="6453336"/>
            <a:ext cx="755576" cy="297656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2017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3" name="圓角矩形 12"/>
          <p:cNvSpPr/>
          <p:nvPr/>
        </p:nvSpPr>
        <p:spPr>
          <a:xfrm>
            <a:off x="4575871" y="6453336"/>
            <a:ext cx="755576" cy="297656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2016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4" name="圓角矩形 13"/>
          <p:cNvSpPr/>
          <p:nvPr/>
        </p:nvSpPr>
        <p:spPr>
          <a:xfrm>
            <a:off x="2736304" y="6453336"/>
            <a:ext cx="755576" cy="297656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2015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7" name="圓角矩形 16"/>
          <p:cNvSpPr/>
          <p:nvPr/>
        </p:nvSpPr>
        <p:spPr>
          <a:xfrm>
            <a:off x="827584" y="6453336"/>
            <a:ext cx="755576" cy="297656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2014</a:t>
            </a:r>
            <a:endParaRPr lang="zh-TW" altLang="en-US" dirty="0">
              <a:solidFill>
                <a:schemeClr val="tx1"/>
              </a:solidFill>
            </a:endParaRPr>
          </a:p>
        </p:txBody>
      </p:sp>
      <p:cxnSp>
        <p:nvCxnSpPr>
          <p:cNvPr id="6" name="直線接點 5"/>
          <p:cNvCxnSpPr/>
          <p:nvPr/>
        </p:nvCxnSpPr>
        <p:spPr>
          <a:xfrm>
            <a:off x="107504" y="3933056"/>
            <a:ext cx="792088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接點 20"/>
          <p:cNvCxnSpPr/>
          <p:nvPr/>
        </p:nvCxnSpPr>
        <p:spPr>
          <a:xfrm>
            <a:off x="107504" y="2924944"/>
            <a:ext cx="792088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接點 21"/>
          <p:cNvCxnSpPr/>
          <p:nvPr/>
        </p:nvCxnSpPr>
        <p:spPr>
          <a:xfrm>
            <a:off x="107504" y="1340768"/>
            <a:ext cx="792088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接點 22"/>
          <p:cNvCxnSpPr/>
          <p:nvPr/>
        </p:nvCxnSpPr>
        <p:spPr>
          <a:xfrm>
            <a:off x="107504" y="5445224"/>
            <a:ext cx="792088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/>
          <p:cNvCxnSpPr/>
          <p:nvPr/>
        </p:nvCxnSpPr>
        <p:spPr>
          <a:xfrm>
            <a:off x="6876256" y="1196752"/>
            <a:ext cx="0" cy="49685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接點 26"/>
          <p:cNvCxnSpPr/>
          <p:nvPr/>
        </p:nvCxnSpPr>
        <p:spPr>
          <a:xfrm>
            <a:off x="4953659" y="1197030"/>
            <a:ext cx="0" cy="49685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/>
          <p:cNvCxnSpPr/>
          <p:nvPr/>
        </p:nvCxnSpPr>
        <p:spPr>
          <a:xfrm>
            <a:off x="3059832" y="1196752"/>
            <a:ext cx="0" cy="49685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接點 28"/>
          <p:cNvCxnSpPr/>
          <p:nvPr/>
        </p:nvCxnSpPr>
        <p:spPr>
          <a:xfrm>
            <a:off x="1187624" y="1196752"/>
            <a:ext cx="0" cy="49685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/>
          <p:cNvCxnSpPr/>
          <p:nvPr/>
        </p:nvCxnSpPr>
        <p:spPr>
          <a:xfrm>
            <a:off x="107504" y="5850000"/>
            <a:ext cx="792088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圓角矩形 24"/>
          <p:cNvSpPr/>
          <p:nvPr/>
        </p:nvSpPr>
        <p:spPr>
          <a:xfrm>
            <a:off x="8310227" y="5656436"/>
            <a:ext cx="833773" cy="297656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1</a:t>
            </a:r>
            <a:r>
              <a:rPr lang="en-US" altLang="zh-TW" dirty="0" smtClean="0"/>
              <a:t>00</a:t>
            </a:r>
            <a:endParaRPr lang="zh-TW" alt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8377675" y="764704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USD</a:t>
            </a:r>
            <a:endParaRPr lang="zh-TW" altLang="en-US" dirty="0"/>
          </a:p>
        </p:txBody>
      </p:sp>
      <p:sp>
        <p:nvSpPr>
          <p:cNvPr id="26" name="文字方塊 25"/>
          <p:cNvSpPr txBox="1"/>
          <p:nvPr/>
        </p:nvSpPr>
        <p:spPr>
          <a:xfrm>
            <a:off x="0" y="641749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年份</a:t>
            </a:r>
            <a:endParaRPr lang="zh-TW" altLang="en-US" dirty="0"/>
          </a:p>
        </p:txBody>
      </p:sp>
      <p:cxnSp>
        <p:nvCxnSpPr>
          <p:cNvPr id="31" name="直線接點 30"/>
          <p:cNvCxnSpPr/>
          <p:nvPr/>
        </p:nvCxnSpPr>
        <p:spPr>
          <a:xfrm>
            <a:off x="107504" y="4941168"/>
            <a:ext cx="792088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圓角矩形 31"/>
          <p:cNvSpPr/>
          <p:nvPr/>
        </p:nvSpPr>
        <p:spPr>
          <a:xfrm>
            <a:off x="8304957" y="3799456"/>
            <a:ext cx="839043" cy="297656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2,000</a:t>
            </a:r>
            <a:endParaRPr lang="zh-TW" altLang="en-US" dirty="0"/>
          </a:p>
        </p:txBody>
      </p:sp>
      <p:sp>
        <p:nvSpPr>
          <p:cNvPr id="5" name="文字方塊 4"/>
          <p:cNvSpPr txBox="1"/>
          <p:nvPr/>
        </p:nvSpPr>
        <p:spPr>
          <a:xfrm>
            <a:off x="7754907" y="6602164"/>
            <a:ext cx="13756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000" dirty="0"/>
              <a:t>最後更新</a:t>
            </a:r>
            <a:r>
              <a:rPr lang="en-US" altLang="zh-TW" sz="1000" dirty="0"/>
              <a:t>: 2017/8/17</a:t>
            </a:r>
            <a:endParaRPr lang="zh-TW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970943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圖表 3"/>
          <p:cNvGraphicFramePr/>
          <p:nvPr>
            <p:extLst>
              <p:ext uri="{D42A27DB-BD31-4B8C-83A1-F6EECF244321}">
                <p14:modId xmlns:p14="http://schemas.microsoft.com/office/powerpoint/2010/main" val="1140489886"/>
              </p:ext>
            </p:extLst>
          </p:nvPr>
        </p:nvGraphicFramePr>
        <p:xfrm>
          <a:off x="179512" y="1412776"/>
          <a:ext cx="8712968" cy="54544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2013-&gt;2017</a:t>
            </a:r>
            <a:r>
              <a:rPr lang="zh-TW" altLang="en-US" dirty="0"/>
              <a:t>，</a:t>
            </a:r>
            <a:r>
              <a:rPr lang="zh-TW" altLang="en-US" dirty="0" smtClean="0"/>
              <a:t>成長</a:t>
            </a:r>
            <a:r>
              <a:rPr lang="en-US" altLang="zh-TW" dirty="0" smtClean="0"/>
              <a:t>60</a:t>
            </a:r>
            <a:r>
              <a:rPr lang="zh-TW" altLang="en-US" dirty="0" smtClean="0"/>
              <a:t>倍</a:t>
            </a:r>
            <a:r>
              <a:rPr lang="en-US" altLang="zh-TW" dirty="0" smtClean="0"/>
              <a:t>!!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30899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沒</a:t>
            </a:r>
            <a:r>
              <a:rPr lang="zh-TW" altLang="en-US" dirty="0"/>
              <a:t>跟</a:t>
            </a:r>
            <a:r>
              <a:rPr lang="zh-TW" altLang="en-US" dirty="0" smtClean="0"/>
              <a:t>到</a:t>
            </a:r>
            <a:r>
              <a:rPr lang="zh-TW" altLang="en-US" dirty="0"/>
              <a:t>這一波</a:t>
            </a:r>
            <a:r>
              <a:rPr lang="en-US" altLang="zh-TW" dirty="0" smtClean="0"/>
              <a:t>?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親愛的，我把它全拿去買披薩了</a:t>
            </a:r>
          </a:p>
        </p:txBody>
      </p:sp>
    </p:spTree>
    <p:extLst>
      <p:ext uri="{BB962C8B-B14F-4D97-AF65-F5344CB8AC3E}">
        <p14:creationId xmlns:p14="http://schemas.microsoft.com/office/powerpoint/2010/main" val="403989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Bitcoin Pizza Day</a:t>
            </a:r>
            <a:endParaRPr lang="zh-TW" altLang="en-US" dirty="0"/>
          </a:p>
        </p:txBody>
      </p:sp>
      <p:grpSp>
        <p:nvGrpSpPr>
          <p:cNvPr id="6" name="群組 5"/>
          <p:cNvGrpSpPr/>
          <p:nvPr/>
        </p:nvGrpSpPr>
        <p:grpSpPr>
          <a:xfrm>
            <a:off x="3225154" y="2348880"/>
            <a:ext cx="2693692" cy="2700001"/>
            <a:chOff x="467544" y="2348880"/>
            <a:chExt cx="2693692" cy="2700001"/>
          </a:xfrm>
        </p:grpSpPr>
        <p:grpSp>
          <p:nvGrpSpPr>
            <p:cNvPr id="4" name="群組 3"/>
            <p:cNvGrpSpPr/>
            <p:nvPr/>
          </p:nvGrpSpPr>
          <p:grpSpPr>
            <a:xfrm>
              <a:off x="467544" y="2348880"/>
              <a:ext cx="2693692" cy="2700001"/>
              <a:chOff x="1680308" y="2034000"/>
              <a:chExt cx="2693692" cy="2700001"/>
            </a:xfrm>
          </p:grpSpPr>
          <p:pic>
            <p:nvPicPr>
              <p:cNvPr id="1030" name="Picture 6" descr="相關圖片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470" t="8004" r="50000" b="9260"/>
              <a:stretch/>
            </p:blipFill>
            <p:spPr bwMode="auto">
              <a:xfrm>
                <a:off x="1680308" y="2034001"/>
                <a:ext cx="1356612" cy="270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" name="Picture 10" descr="「比特幣」的圖片搜尋結果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0000"/>
              <a:stretch/>
            </p:blipFill>
            <p:spPr bwMode="auto">
              <a:xfrm>
                <a:off x="3024000" y="2034000"/>
                <a:ext cx="1350000" cy="270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5" name="橢圓 4"/>
            <p:cNvSpPr/>
            <p:nvPr/>
          </p:nvSpPr>
          <p:spPr>
            <a:xfrm>
              <a:off x="467544" y="2348880"/>
              <a:ext cx="2693692" cy="2664296"/>
            </a:xfrm>
            <a:prstGeom prst="ellipse">
              <a:avLst/>
            </a:prstGeom>
            <a:noFill/>
            <a:ln w="76200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8" name="矩形 7"/>
          <p:cNvSpPr/>
          <p:nvPr/>
        </p:nvSpPr>
        <p:spPr>
          <a:xfrm>
            <a:off x="2181762" y="5607277"/>
            <a:ext cx="478047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800" b="1" dirty="0"/>
              <a:t>2010</a:t>
            </a:r>
            <a:r>
              <a:rPr lang="zh-TW" altLang="en-US" sz="4800" b="1" dirty="0"/>
              <a:t>年</a:t>
            </a:r>
            <a:r>
              <a:rPr lang="en-US" altLang="zh-TW" sz="4800" b="1" dirty="0"/>
              <a:t>5</a:t>
            </a:r>
            <a:r>
              <a:rPr lang="zh-TW" altLang="en-US" sz="4800" b="1" dirty="0"/>
              <a:t>月</a:t>
            </a:r>
            <a:r>
              <a:rPr lang="en-US" altLang="zh-TW" sz="4800" b="1" dirty="0"/>
              <a:t>22</a:t>
            </a:r>
            <a:r>
              <a:rPr lang="zh-TW" altLang="en-US" sz="4800" b="1" dirty="0"/>
              <a:t>日</a:t>
            </a:r>
          </a:p>
        </p:txBody>
      </p:sp>
    </p:spTree>
    <p:extLst>
      <p:ext uri="{BB962C8B-B14F-4D97-AF65-F5344CB8AC3E}">
        <p14:creationId xmlns:p14="http://schemas.microsoft.com/office/powerpoint/2010/main" val="1496409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>
          <a:xfrm>
            <a:off x="457200" y="2857500"/>
            <a:ext cx="8229600" cy="2227684"/>
          </a:xfrm>
        </p:spPr>
        <p:txBody>
          <a:bodyPr>
            <a:normAutofit/>
          </a:bodyPr>
          <a:lstStyle/>
          <a:p>
            <a:r>
              <a:rPr lang="zh-TW" altLang="en-US" dirty="0" smtClean="0"/>
              <a:t>現今價值</a:t>
            </a:r>
            <a:r>
              <a:rPr lang="en-US" altLang="zh-TW" dirty="0" smtClean="0"/>
              <a:t>:</a:t>
            </a:r>
            <a:r>
              <a:rPr lang="zh-TW" altLang="en-US" dirty="0" smtClean="0"/>
              <a:t> </a:t>
            </a:r>
            <a:r>
              <a:rPr lang="en-US" altLang="zh-TW" dirty="0" smtClean="0"/>
              <a:t>10,000</a:t>
            </a:r>
            <a:r>
              <a:rPr lang="zh-TW" altLang="en-US" dirty="0" smtClean="0"/>
              <a:t>*</a:t>
            </a:r>
            <a:r>
              <a:rPr lang="en-US" altLang="zh-TW" dirty="0" smtClean="0"/>
              <a:t>4,200(USD)</a:t>
            </a:r>
            <a:br>
              <a:rPr lang="en-US" altLang="zh-TW" dirty="0" smtClean="0"/>
            </a:br>
            <a:r>
              <a:rPr lang="zh-TW" altLang="en-US" dirty="0" smtClean="0"/>
              <a:t>約略等於</a:t>
            </a:r>
            <a:r>
              <a:rPr lang="en-US" altLang="zh-TW" dirty="0" smtClean="0"/>
              <a:t>12</a:t>
            </a:r>
            <a:r>
              <a:rPr lang="zh-TW" altLang="en-US" dirty="0" smtClean="0"/>
              <a:t>億新台幣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67969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What the fuck?</a:t>
            </a:r>
            <a:endParaRPr lang="zh-TW" altLang="en-US" dirty="0"/>
          </a:p>
        </p:txBody>
      </p:sp>
      <p:pic>
        <p:nvPicPr>
          <p:cNvPr id="4" name="Picture 2" descr="相關圖片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1700808"/>
            <a:ext cx="5981700" cy="3429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1147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Bitcoin Pizza Day</a:t>
            </a:r>
            <a:endParaRPr lang="zh-TW" altLang="en-US" dirty="0"/>
          </a:p>
        </p:txBody>
      </p:sp>
      <p:pic>
        <p:nvPicPr>
          <p:cNvPr id="8194" name="Picture 2" descr="http://s3-ap-northeast-1.amazonaws.com/blockcast-it-s3/wp-content/uploads/2017/05/21203457/%E8%9E%A2%E5%B9%95%E5%BF%AB%E7%85%A7-2017-05-21-%E4%B8%8B%E5%8D%884.38.2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413" y="1484784"/>
            <a:ext cx="7877175" cy="3448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http://s3-ap-northeast-1.amazonaws.com/blockcast-it-s3/wp-content/uploads/2017/05/21203456/%E8%9E%A2%E5%B9%95%E5%BF%AB%E7%85%A7-2017-05-21-%E4%B8%8B%E5%8D%885.05.1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413" y="5013176"/>
            <a:ext cx="7877175" cy="1792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/>
          <p:cNvSpPr txBox="1"/>
          <p:nvPr/>
        </p:nvSpPr>
        <p:spPr>
          <a:xfrm>
            <a:off x="7015853" y="6590419"/>
            <a:ext cx="21281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200" dirty="0"/>
              <a:t>來源</a:t>
            </a:r>
            <a:r>
              <a:rPr lang="en-US" altLang="zh-TW" sz="1200" dirty="0" smtClean="0"/>
              <a:t>:</a:t>
            </a:r>
            <a:r>
              <a:rPr lang="zh-TW" altLang="en-US" sz="1200" dirty="0" smtClean="0"/>
              <a:t> </a:t>
            </a:r>
            <a:r>
              <a:rPr lang="en-US" altLang="zh-TW" sz="1200" dirty="0" smtClean="0"/>
              <a:t>https</a:t>
            </a:r>
            <a:r>
              <a:rPr lang="en-US" altLang="zh-TW" sz="1200" dirty="0"/>
              <a:t>://goo.gl/o21UHE</a:t>
            </a:r>
            <a:endParaRPr lang="zh-TW" altLang="en-US" sz="1200" dirty="0"/>
          </a:p>
        </p:txBody>
      </p:sp>
      <p:sp>
        <p:nvSpPr>
          <p:cNvPr id="12" name="圓角矩形 11"/>
          <p:cNvSpPr/>
          <p:nvPr/>
        </p:nvSpPr>
        <p:spPr>
          <a:xfrm>
            <a:off x="2339753" y="2276872"/>
            <a:ext cx="1008112" cy="216024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0000"/>
              </a:solidFill>
            </a:endParaRPr>
          </a:p>
        </p:txBody>
      </p:sp>
      <p:sp>
        <p:nvSpPr>
          <p:cNvPr id="13" name="圓角矩形 12"/>
          <p:cNvSpPr/>
          <p:nvPr/>
        </p:nvSpPr>
        <p:spPr>
          <a:xfrm>
            <a:off x="2267743" y="5229200"/>
            <a:ext cx="1728193" cy="216024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0000"/>
              </a:solidFill>
            </a:endParaRPr>
          </a:p>
        </p:txBody>
      </p:sp>
      <p:sp>
        <p:nvSpPr>
          <p:cNvPr id="16" name="圓角矩形 15"/>
          <p:cNvSpPr/>
          <p:nvPr/>
        </p:nvSpPr>
        <p:spPr>
          <a:xfrm>
            <a:off x="3563888" y="5517232"/>
            <a:ext cx="3024336" cy="216024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7193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比特</a:t>
            </a:r>
            <a:r>
              <a:rPr lang="zh-TW" altLang="en-US" dirty="0" smtClean="0"/>
              <a:t>幣現在能買什麼</a:t>
            </a:r>
            <a:r>
              <a:rPr lang="en-US" altLang="zh-TW" dirty="0" smtClean="0"/>
              <a:t>?</a:t>
            </a:r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你想得到的，幾乎都有</a:t>
            </a:r>
          </a:p>
        </p:txBody>
      </p:sp>
    </p:spTree>
    <p:extLst>
      <p:ext uri="{BB962C8B-B14F-4D97-AF65-F5344CB8AC3E}">
        <p14:creationId xmlns:p14="http://schemas.microsoft.com/office/powerpoint/2010/main" val="836198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「幼稚園」的圖片搜尋結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4" y="4761366"/>
            <a:ext cx="2369096" cy="1573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0625" y="1275095"/>
            <a:ext cx="3142165" cy="864096"/>
          </a:xfrm>
          <a:prstGeom prst="rect">
            <a:avLst/>
          </a:prstGeom>
        </p:spPr>
      </p:pic>
      <p:pic>
        <p:nvPicPr>
          <p:cNvPr id="1028" name="Picture 4" descr="「BIC CAMERA」的圖片搜尋結果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921" b="31443"/>
          <a:stretch/>
        </p:blipFill>
        <p:spPr bwMode="auto">
          <a:xfrm>
            <a:off x="283218" y="2139191"/>
            <a:ext cx="3048000" cy="706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群組 7"/>
          <p:cNvGrpSpPr/>
          <p:nvPr/>
        </p:nvGrpSpPr>
        <p:grpSpPr>
          <a:xfrm>
            <a:off x="1129978" y="4725144"/>
            <a:ext cx="2437465" cy="1642696"/>
            <a:chOff x="394933" y="4943984"/>
            <a:chExt cx="2437465" cy="1642696"/>
          </a:xfrm>
        </p:grpSpPr>
        <p:pic>
          <p:nvPicPr>
            <p:cNvPr id="1030" name="Picture 6" descr="Lamborghini.sv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03648" y="4943984"/>
              <a:ext cx="1428750" cy="16097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圖片 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4933" y="5571613"/>
              <a:ext cx="1200693" cy="1015067"/>
            </a:xfrm>
            <a:prstGeom prst="rect">
              <a:avLst/>
            </a:prstGeom>
          </p:spPr>
        </p:pic>
      </p:grpSp>
      <p:pic>
        <p:nvPicPr>
          <p:cNvPr id="1032" name="Picture 8" descr="「峇里島Del Mango別墅莊園」的圖片搜尋結果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2" y="2519075"/>
            <a:ext cx="2146154" cy="161649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0" descr="「比特幣」的圖片搜尋結果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5962" y="1790317"/>
            <a:ext cx="2376264" cy="2376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549" y="3446185"/>
            <a:ext cx="3225338" cy="6893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7" name="Picture 13" descr="「Overstock」的圖片搜尋結果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305" y="4355010"/>
            <a:ext cx="1642242" cy="547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118" y="1484784"/>
            <a:ext cx="1562100" cy="55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44" name="Picture 20" descr="「ASX 澳交所」的圖片搜尋結果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810455" cy="1340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圖片搜尋結果"/>
          <p:cNvPicPr>
            <a:picLocks noChangeAspect="1" noChangeArrowheads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55" t="34587" r="8201" b="34192"/>
          <a:stretch/>
        </p:blipFill>
        <p:spPr bwMode="auto">
          <a:xfrm>
            <a:off x="3059832" y="658810"/>
            <a:ext cx="2160240" cy="620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「wechat」的圖片搜尋結果"/>
          <p:cNvPicPr>
            <a:picLocks noChangeAspect="1" noChangeArrowheads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20" r="12141"/>
          <a:stretch/>
        </p:blipFill>
        <p:spPr bwMode="auto">
          <a:xfrm>
            <a:off x="4139952" y="5024807"/>
            <a:ext cx="1342209" cy="1310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「太空旅行」的圖片搜尋結果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1708" y="1531"/>
            <a:ext cx="1627064" cy="1084709"/>
          </a:xfrm>
          <a:prstGeom prst="roundRect">
            <a:avLst>
              <a:gd name="adj" fmla="val 823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3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621" y="83503"/>
            <a:ext cx="1439094" cy="586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35900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如何獲得比特幣</a:t>
            </a:r>
            <a:r>
              <a:rPr lang="en-US" altLang="zh-TW" dirty="0"/>
              <a:t>? 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交易所、挖礦、接收</a:t>
            </a:r>
          </a:p>
        </p:txBody>
      </p:sp>
    </p:spTree>
    <p:extLst>
      <p:ext uri="{BB962C8B-B14F-4D97-AF65-F5344CB8AC3E}">
        <p14:creationId xmlns:p14="http://schemas.microsoft.com/office/powerpoint/2010/main" val="1777071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JACK\Desktop\logobanne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697" y="480506"/>
            <a:ext cx="8496944" cy="3643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JACK\Desktop\qrlin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8520" y="3212976"/>
            <a:ext cx="3364350" cy="3384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群組 5"/>
          <p:cNvGrpSpPr/>
          <p:nvPr/>
        </p:nvGrpSpPr>
        <p:grpSpPr>
          <a:xfrm>
            <a:off x="223920" y="4123928"/>
            <a:ext cx="5040559" cy="1227290"/>
            <a:chOff x="519454" y="2513867"/>
            <a:chExt cx="2937463" cy="593725"/>
          </a:xfrm>
        </p:grpSpPr>
        <p:grpSp>
          <p:nvGrpSpPr>
            <p:cNvPr id="7" name="群組 6"/>
            <p:cNvGrpSpPr/>
            <p:nvPr/>
          </p:nvGrpSpPr>
          <p:grpSpPr>
            <a:xfrm>
              <a:off x="519454" y="2513867"/>
              <a:ext cx="2416216" cy="593725"/>
              <a:chOff x="2123757" y="4726648"/>
              <a:chExt cx="2597001" cy="593725"/>
            </a:xfrm>
          </p:grpSpPr>
          <p:sp>
            <p:nvSpPr>
              <p:cNvPr id="10" name="AutoShape 7"/>
              <p:cNvSpPr>
                <a:spLocks noChangeArrowheads="1"/>
              </p:cNvSpPr>
              <p:nvPr/>
            </p:nvSpPr>
            <p:spPr bwMode="gray">
              <a:xfrm>
                <a:off x="2184602" y="4726648"/>
                <a:ext cx="2536156" cy="593725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rgbClr val="FFC000">
                      <a:shade val="30000"/>
                      <a:satMod val="115000"/>
                    </a:srgbClr>
                  </a:gs>
                  <a:gs pos="50000">
                    <a:srgbClr val="FFC000">
                      <a:shade val="67500"/>
                      <a:satMod val="115000"/>
                    </a:srgbClr>
                  </a:gs>
                  <a:gs pos="100000">
                    <a:srgbClr val="FFC000">
                      <a:shade val="100000"/>
                      <a:satMod val="115000"/>
                    </a:srgbClr>
                  </a:gs>
                </a:gsLst>
                <a:lin ang="16200000" scaled="1"/>
                <a:tileRect/>
              </a:gradFill>
              <a:ln w="57150">
                <a:solidFill>
                  <a:srgbClr val="FFC000"/>
                </a:solidFill>
                <a:round/>
                <a:headEnd/>
                <a:tailEnd/>
              </a:ln>
              <a:effectLst>
                <a:outerShdw dist="52363" dir="4557825" algn="ctr" rotWithShape="0">
                  <a:srgbClr val="1C1C1C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</a:endParaRPr>
              </a:p>
            </p:txBody>
          </p:sp>
          <p:sp>
            <p:nvSpPr>
              <p:cNvPr id="11" name="Rectangle 18"/>
              <p:cNvSpPr>
                <a:spLocks noChangeArrowheads="1"/>
              </p:cNvSpPr>
              <p:nvPr/>
            </p:nvSpPr>
            <p:spPr bwMode="white">
              <a:xfrm>
                <a:off x="2123757" y="4759651"/>
                <a:ext cx="2527163" cy="52444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gradFill rotWithShape="1">
                      <a:gsLst>
                        <a:gs pos="0">
                          <a:schemeClr val="accent2"/>
                        </a:gs>
                        <a:gs pos="100000">
                          <a:schemeClr val="accent2">
                            <a:gamma/>
                            <a:tint val="73725"/>
                            <a:invGamma/>
                          </a:schemeClr>
                        </a:gs>
                      </a:gsLst>
                      <a:lin ang="5400000" scaled="1"/>
                    </a:gra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TW" altLang="en-US" sz="3200" b="1" dirty="0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文鼎特毛楷" panose="020B0609010101010101" pitchFamily="49" charset="-120"/>
                    <a:ea typeface="文鼎特毛楷" panose="020B0609010101010101" pitchFamily="49" charset="-120"/>
                  </a:rPr>
                  <a:t>想獲得第一手資訊</a:t>
                </a:r>
                <a:endParaRPr lang="en-US" altLang="zh-TW" sz="32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文鼎特毛楷" panose="020B0609010101010101" pitchFamily="49" charset="-120"/>
                  <a:ea typeface="文鼎特毛楷" panose="020B0609010101010101" pitchFamily="49" charset="-120"/>
                </a:endParaRPr>
              </a:p>
              <a:p>
                <a:pPr algn="ctr"/>
                <a:r>
                  <a:rPr lang="zh-TW" altLang="en-US" sz="3200" b="1" dirty="0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文鼎特毛楷" panose="020B0609010101010101" pitchFamily="49" charset="-120"/>
                    <a:ea typeface="文鼎特毛楷" panose="020B0609010101010101" pitchFamily="49" charset="-120"/>
                  </a:rPr>
                  <a:t>趕緊</a:t>
                </a:r>
                <a:r>
                  <a:rPr lang="zh-TW" altLang="en-US" sz="32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文鼎特毛楷" panose="020B0609010101010101" pitchFamily="49" charset="-120"/>
                    <a:ea typeface="文鼎特毛楷" panose="020B0609010101010101" pitchFamily="49" charset="-120"/>
                  </a:rPr>
                  <a:t>加入</a:t>
                </a:r>
                <a:r>
                  <a:rPr lang="zh-TW" altLang="en-US" sz="3200" b="1" dirty="0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文鼎特毛楷" panose="020B0609010101010101" pitchFamily="49" charset="-120"/>
                    <a:ea typeface="文鼎特毛楷" panose="020B0609010101010101" pitchFamily="49" charset="-120"/>
                  </a:rPr>
                  <a:t>好友吧！</a:t>
                </a:r>
                <a:endParaRPr lang="zh-TW" altLang="en-US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文鼎特毛楷" panose="020B0609010101010101" pitchFamily="49" charset="-120"/>
                  <a:ea typeface="文鼎特毛楷" panose="020B0609010101010101" pitchFamily="49" charset="-120"/>
                </a:endParaRPr>
              </a:p>
            </p:txBody>
          </p:sp>
        </p:grpSp>
        <p:sp>
          <p:nvSpPr>
            <p:cNvPr id="8" name="AutoShape 21"/>
            <p:cNvSpPr>
              <a:spLocks noChangeArrowheads="1"/>
            </p:cNvSpPr>
            <p:nvPr/>
          </p:nvSpPr>
          <p:spPr bwMode="gray">
            <a:xfrm>
              <a:off x="3059832" y="2571368"/>
              <a:ext cx="397085" cy="497592"/>
            </a:xfrm>
            <a:prstGeom prst="rightArrow">
              <a:avLst>
                <a:gd name="adj1" fmla="val 50000"/>
                <a:gd name="adj2" fmla="val 59423"/>
              </a:avLst>
            </a:prstGeom>
            <a:ln/>
            <a:extLst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/>
              <a:endParaRPr lang="zh-CN" altLang="en-US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華康中特圓體" pitchFamily="49" charset="-120"/>
                <a:ea typeface="華康中特圓體" pitchFamily="49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94973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 descr="http://i.imgur.com/Sd0XJg7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5" y="1556792"/>
            <a:ext cx="9081363" cy="5261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AutoShape 10" descr="Maps and Flags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grpSp>
        <p:nvGrpSpPr>
          <p:cNvPr id="2" name="群組 1"/>
          <p:cNvGrpSpPr/>
          <p:nvPr/>
        </p:nvGrpSpPr>
        <p:grpSpPr>
          <a:xfrm>
            <a:off x="5299224" y="2780928"/>
            <a:ext cx="1309440" cy="690806"/>
            <a:chOff x="5299224" y="2780928"/>
            <a:chExt cx="1309440" cy="690806"/>
          </a:xfrm>
        </p:grpSpPr>
        <p:pic>
          <p:nvPicPr>
            <p:cNvPr id="3084" name="Picture 12" descr="D:\Users\bailantaotao\Desktop\maps-and-flags (1)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12160" y="3246085"/>
              <a:ext cx="225649" cy="225649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99224" y="2780928"/>
              <a:ext cx="1309440" cy="424288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" name="群組 3"/>
          <p:cNvGrpSpPr/>
          <p:nvPr/>
        </p:nvGrpSpPr>
        <p:grpSpPr>
          <a:xfrm>
            <a:off x="5436096" y="3442967"/>
            <a:ext cx="801713" cy="466710"/>
            <a:chOff x="5436096" y="3356992"/>
            <a:chExt cx="949400" cy="552685"/>
          </a:xfrm>
        </p:grpSpPr>
        <p:pic>
          <p:nvPicPr>
            <p:cNvPr id="6" name="Picture 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6096" y="3632769"/>
              <a:ext cx="949400" cy="276908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" name="Picture 12" descr="D:\Users\bailantaotao\Desktop\maps-and-flags (1)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68144" y="3356992"/>
              <a:ext cx="225649" cy="225649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" name="群組 11"/>
          <p:cNvGrpSpPr/>
          <p:nvPr/>
        </p:nvGrpSpPr>
        <p:grpSpPr>
          <a:xfrm>
            <a:off x="6804247" y="3212976"/>
            <a:ext cx="2160241" cy="851384"/>
            <a:chOff x="6804247" y="3212976"/>
            <a:chExt cx="2160241" cy="851384"/>
          </a:xfrm>
        </p:grpSpPr>
        <p:pic>
          <p:nvPicPr>
            <p:cNvPr id="8" name="Picture 5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93740" y="3212976"/>
              <a:ext cx="1670748" cy="24017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6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88984" y="3565773"/>
              <a:ext cx="799440" cy="223267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" name="Picture 7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04247" y="3629796"/>
              <a:ext cx="531977" cy="20006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" name="Picture 12" descr="D:\Users\bailantaotao\Desktop\maps-and-flags (1)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98679" y="3491383"/>
              <a:ext cx="225649" cy="225649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12" descr="D:\Users\bailantaotao\Desktop\maps-and-flags (1)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14703" y="3789040"/>
              <a:ext cx="225649" cy="225649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12" descr="D:\Users\bailantaotao\Desktop\maps-and-flags (1)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98588" y="3838711"/>
              <a:ext cx="225649" cy="225649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群組 13"/>
          <p:cNvGrpSpPr/>
          <p:nvPr/>
        </p:nvGrpSpPr>
        <p:grpSpPr>
          <a:xfrm>
            <a:off x="2620504" y="3478793"/>
            <a:ext cx="1303424" cy="769367"/>
            <a:chOff x="2620504" y="3478793"/>
            <a:chExt cx="1303424" cy="769367"/>
          </a:xfrm>
        </p:grpSpPr>
        <p:pic>
          <p:nvPicPr>
            <p:cNvPr id="11" name="Picture 8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78199" y="3478793"/>
              <a:ext cx="657697" cy="166231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3" name="Picture 12" descr="D:\Users\bailantaotao\Desktop\maps-and-flags (1)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75856" y="3717032"/>
              <a:ext cx="225649" cy="225649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5" name="Picture 13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20504" y="3849812"/>
              <a:ext cx="581023" cy="185737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" name="Picture 12" descr="D:\Users\bailantaotao\Desktop\maps-and-flags (1)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88703" y="4019353"/>
              <a:ext cx="225649" cy="225649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6" name="Picture 14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33537" y="3800747"/>
              <a:ext cx="390391" cy="204317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" name="Picture 12" descr="D:\Users\bailantaotao\Desktop\maps-and-flags (1)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18706" y="4022511"/>
              <a:ext cx="225649" cy="225649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交易所買賣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73583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購買</a:t>
            </a:r>
            <a:r>
              <a:rPr lang="zh-TW" altLang="en-US" dirty="0"/>
              <a:t>比特</a:t>
            </a:r>
            <a:r>
              <a:rPr lang="zh-TW" altLang="en-US" dirty="0" smtClean="0"/>
              <a:t>幣方法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快來</a:t>
            </a:r>
            <a:r>
              <a:rPr lang="en-US" altLang="zh-TW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MaiCoin</a:t>
            </a: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買幣吧</a:t>
            </a:r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!</a:t>
            </a:r>
            <a:endParaRPr lang="zh-TW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1978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D:\OneDrive\圖片\螢幕擷取畫面\2017-08-26 (1)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95" t="7590" r="24304" b="37870"/>
          <a:stretch/>
        </p:blipFill>
        <p:spPr bwMode="auto">
          <a:xfrm>
            <a:off x="0" y="-1"/>
            <a:ext cx="9144000" cy="5959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橢圓 2"/>
          <p:cNvSpPr/>
          <p:nvPr/>
        </p:nvSpPr>
        <p:spPr>
          <a:xfrm>
            <a:off x="6588224" y="332656"/>
            <a:ext cx="432048" cy="45267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1</a:t>
            </a:r>
            <a:endParaRPr lang="zh-TW" altLang="en-US" dirty="0"/>
          </a:p>
        </p:txBody>
      </p:sp>
      <p:sp>
        <p:nvSpPr>
          <p:cNvPr id="5" name="圓角矩形 4"/>
          <p:cNvSpPr/>
          <p:nvPr/>
        </p:nvSpPr>
        <p:spPr>
          <a:xfrm>
            <a:off x="5868144" y="486983"/>
            <a:ext cx="648072" cy="421737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0000"/>
              </a:solidFill>
            </a:endParaRPr>
          </a:p>
        </p:txBody>
      </p:sp>
      <p:pic>
        <p:nvPicPr>
          <p:cNvPr id="15" name="Picture 3" descr="D:\OneDrive\圖片\螢幕擷取畫面\2017-08-26 (1)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LightScree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3549" t="8375" r="33674" b="89365"/>
          <a:stretch/>
        </p:blipFill>
        <p:spPr bwMode="auto">
          <a:xfrm>
            <a:off x="7020272" y="44624"/>
            <a:ext cx="485429" cy="246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1753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D:\OneDrive\圖片\螢幕擷取畫面\2017-08-26 (1)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95" t="7590" r="24304" b="37870"/>
          <a:stretch/>
        </p:blipFill>
        <p:spPr bwMode="auto">
          <a:xfrm>
            <a:off x="0" y="-1"/>
            <a:ext cx="9144000" cy="5959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橢圓 3"/>
          <p:cNvSpPr/>
          <p:nvPr/>
        </p:nvSpPr>
        <p:spPr>
          <a:xfrm>
            <a:off x="6833527" y="991653"/>
            <a:ext cx="432048" cy="45267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2</a:t>
            </a:r>
            <a:endParaRPr lang="zh-TW" altLang="en-US" dirty="0"/>
          </a:p>
        </p:txBody>
      </p:sp>
      <p:sp>
        <p:nvSpPr>
          <p:cNvPr id="6" name="圓角矩形 5"/>
          <p:cNvSpPr/>
          <p:nvPr/>
        </p:nvSpPr>
        <p:spPr>
          <a:xfrm>
            <a:off x="6012160" y="908720"/>
            <a:ext cx="720080" cy="349729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0000"/>
              </a:solidFill>
            </a:endParaRPr>
          </a:p>
        </p:txBody>
      </p:sp>
      <p:pic>
        <p:nvPicPr>
          <p:cNvPr id="7" name="Picture 3" descr="D:\OneDrive\圖片\螢幕擷取畫面\2017-08-26 (1)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LightScree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3549" t="8375" r="33674" b="89365"/>
          <a:stretch/>
        </p:blipFill>
        <p:spPr bwMode="auto">
          <a:xfrm>
            <a:off x="7020272" y="44624"/>
            <a:ext cx="485429" cy="246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6151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1"/>
            <a:ext cx="9144001" cy="6858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圓角矩形 5"/>
          <p:cNvSpPr/>
          <p:nvPr/>
        </p:nvSpPr>
        <p:spPr>
          <a:xfrm>
            <a:off x="2843809" y="2996952"/>
            <a:ext cx="4095376" cy="993333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0000"/>
              </a:solidFill>
            </a:endParaRPr>
          </a:p>
        </p:txBody>
      </p:sp>
      <p:sp>
        <p:nvSpPr>
          <p:cNvPr id="4" name="橢圓 3"/>
          <p:cNvSpPr/>
          <p:nvPr/>
        </p:nvSpPr>
        <p:spPr>
          <a:xfrm>
            <a:off x="2195736" y="2997618"/>
            <a:ext cx="432048" cy="45267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3</a:t>
            </a:r>
            <a:endParaRPr lang="zh-TW" altLang="en-US" dirty="0"/>
          </a:p>
        </p:txBody>
      </p:sp>
      <p:pic>
        <p:nvPicPr>
          <p:cNvPr id="8" name="Picture 3" descr="D:\OneDrive\圖片\螢幕擷取畫面\2017-08-26 (1)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LightScree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3549" t="8375" r="33674" b="89365"/>
          <a:stretch/>
        </p:blipFill>
        <p:spPr bwMode="auto">
          <a:xfrm>
            <a:off x="7038899" y="44624"/>
            <a:ext cx="485429" cy="246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9818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7384"/>
            <a:ext cx="9143999" cy="68853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圓角矩形 6"/>
          <p:cNvSpPr/>
          <p:nvPr/>
        </p:nvSpPr>
        <p:spPr>
          <a:xfrm>
            <a:off x="2843809" y="2996952"/>
            <a:ext cx="4095376" cy="993333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0000"/>
              </a:solidFill>
            </a:endParaRPr>
          </a:p>
        </p:txBody>
      </p:sp>
      <p:sp>
        <p:nvSpPr>
          <p:cNvPr id="8" name="橢圓 7"/>
          <p:cNvSpPr/>
          <p:nvPr/>
        </p:nvSpPr>
        <p:spPr>
          <a:xfrm>
            <a:off x="2195736" y="2997618"/>
            <a:ext cx="432048" cy="45267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4</a:t>
            </a:r>
            <a:endParaRPr lang="zh-TW" altLang="en-US" dirty="0"/>
          </a:p>
        </p:txBody>
      </p:sp>
      <p:pic>
        <p:nvPicPr>
          <p:cNvPr id="9" name="Picture 3" descr="D:\OneDrive\圖片\螢幕擷取畫面\2017-08-26 (1)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LightScree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3549" t="8375" r="33674" b="89365"/>
          <a:stretch/>
        </p:blipFill>
        <p:spPr bwMode="auto">
          <a:xfrm>
            <a:off x="7020272" y="44624"/>
            <a:ext cx="485429" cy="246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8717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7384"/>
            <a:ext cx="9143999" cy="68853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圓角矩形 4"/>
          <p:cNvSpPr/>
          <p:nvPr/>
        </p:nvSpPr>
        <p:spPr>
          <a:xfrm>
            <a:off x="2843809" y="4077072"/>
            <a:ext cx="4104455" cy="1296144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0000"/>
              </a:solidFill>
            </a:endParaRPr>
          </a:p>
        </p:txBody>
      </p:sp>
      <p:sp>
        <p:nvSpPr>
          <p:cNvPr id="6" name="橢圓 5"/>
          <p:cNvSpPr/>
          <p:nvPr/>
        </p:nvSpPr>
        <p:spPr>
          <a:xfrm>
            <a:off x="2195736" y="4077072"/>
            <a:ext cx="432048" cy="45267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5</a:t>
            </a:r>
            <a:endParaRPr lang="zh-TW" altLang="en-US" dirty="0"/>
          </a:p>
        </p:txBody>
      </p:sp>
      <p:pic>
        <p:nvPicPr>
          <p:cNvPr id="7" name="Picture 3" descr="D:\OneDrive\圖片\螢幕擷取畫面\2017-08-26 (1)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LightScree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3549" t="8375" r="33674" b="89365"/>
          <a:stretch/>
        </p:blipFill>
        <p:spPr bwMode="auto">
          <a:xfrm>
            <a:off x="7020272" y="44624"/>
            <a:ext cx="485429" cy="246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5463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7384"/>
            <a:ext cx="9143999" cy="68853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圓角矩形 4"/>
          <p:cNvSpPr/>
          <p:nvPr/>
        </p:nvSpPr>
        <p:spPr>
          <a:xfrm>
            <a:off x="2843809" y="5445224"/>
            <a:ext cx="1512167" cy="843474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0000"/>
              </a:solidFill>
            </a:endParaRPr>
          </a:p>
        </p:txBody>
      </p:sp>
      <p:sp>
        <p:nvSpPr>
          <p:cNvPr id="6" name="橢圓 5"/>
          <p:cNvSpPr/>
          <p:nvPr/>
        </p:nvSpPr>
        <p:spPr>
          <a:xfrm>
            <a:off x="2137761" y="5445224"/>
            <a:ext cx="432048" cy="45267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6</a:t>
            </a:r>
            <a:endParaRPr lang="zh-TW" altLang="en-US" dirty="0"/>
          </a:p>
        </p:txBody>
      </p:sp>
      <p:pic>
        <p:nvPicPr>
          <p:cNvPr id="7" name="Picture 3" descr="D:\OneDrive\圖片\螢幕擷取畫面\2017-08-26 (1)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LightScree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3549" t="8375" r="33674" b="89365"/>
          <a:stretch/>
        </p:blipFill>
        <p:spPr bwMode="auto">
          <a:xfrm>
            <a:off x="7020272" y="44624"/>
            <a:ext cx="485429" cy="246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4301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9139669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圓角矩形 4"/>
          <p:cNvSpPr/>
          <p:nvPr/>
        </p:nvSpPr>
        <p:spPr>
          <a:xfrm>
            <a:off x="1907705" y="4293096"/>
            <a:ext cx="432048" cy="421737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0000"/>
              </a:solidFill>
            </a:endParaRPr>
          </a:p>
        </p:txBody>
      </p:sp>
      <p:sp>
        <p:nvSpPr>
          <p:cNvPr id="3" name="橢圓 2"/>
          <p:cNvSpPr/>
          <p:nvPr/>
        </p:nvSpPr>
        <p:spPr>
          <a:xfrm>
            <a:off x="1331640" y="4277629"/>
            <a:ext cx="432048" cy="45267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7</a:t>
            </a:r>
            <a:endParaRPr lang="zh-TW" altLang="en-US" dirty="0"/>
          </a:p>
        </p:txBody>
      </p:sp>
      <p:pic>
        <p:nvPicPr>
          <p:cNvPr id="6" name="Picture 3" descr="D:\OneDrive\圖片\螢幕擷取畫面\2017-08-26 (1)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LightScree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3549" t="8375" r="33674" b="89365"/>
          <a:stretch/>
        </p:blipFill>
        <p:spPr bwMode="auto">
          <a:xfrm>
            <a:off x="7092280" y="44624"/>
            <a:ext cx="485429" cy="246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1006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9139669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圓角矩形 4"/>
          <p:cNvSpPr/>
          <p:nvPr/>
        </p:nvSpPr>
        <p:spPr>
          <a:xfrm>
            <a:off x="4499992" y="5229200"/>
            <a:ext cx="1368151" cy="648072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0000"/>
              </a:solidFill>
            </a:endParaRPr>
          </a:p>
        </p:txBody>
      </p:sp>
      <p:sp>
        <p:nvSpPr>
          <p:cNvPr id="3" name="橢圓 2"/>
          <p:cNvSpPr/>
          <p:nvPr/>
        </p:nvSpPr>
        <p:spPr>
          <a:xfrm>
            <a:off x="6012160" y="5352594"/>
            <a:ext cx="432048" cy="45267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8</a:t>
            </a:r>
            <a:endParaRPr lang="zh-TW" altLang="en-US" dirty="0"/>
          </a:p>
        </p:txBody>
      </p:sp>
      <p:pic>
        <p:nvPicPr>
          <p:cNvPr id="6" name="Picture 3" descr="D:\OneDrive\圖片\螢幕擷取畫面\2017-08-26 (1)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LightScree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3549" t="8375" r="33674" b="89365"/>
          <a:stretch/>
        </p:blipFill>
        <p:spPr bwMode="auto">
          <a:xfrm>
            <a:off x="7110907" y="85725"/>
            <a:ext cx="485429" cy="246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7026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3"/>
          <p:cNvSpPr>
            <a:spLocks noChangeArrowheads="1"/>
          </p:cNvSpPr>
          <p:nvPr/>
        </p:nvSpPr>
        <p:spPr bwMode="gray">
          <a:xfrm>
            <a:off x="539552" y="332656"/>
            <a:ext cx="8208912" cy="5328592"/>
          </a:xfrm>
          <a:prstGeom prst="roundRect">
            <a:avLst>
              <a:gd name="adj" fmla="val 11505"/>
            </a:avLst>
          </a:prstGeom>
          <a:ln/>
          <a:ex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 algn="ctr"/>
            <a:endParaRPr lang="zh-CN" altLang="en-US" dirty="0">
              <a:solidFill>
                <a:prstClr val="black"/>
              </a:solidFill>
              <a:latin typeface="華康特粗楷體(P)" panose="03000900000000000000" pitchFamily="66" charset="-120"/>
              <a:ea typeface="華康特粗楷體(P)" panose="03000900000000000000" pitchFamily="66" charset="-120"/>
              <a:cs typeface="微軟正黑體"/>
            </a:endParaRPr>
          </a:p>
        </p:txBody>
      </p:sp>
      <p:sp>
        <p:nvSpPr>
          <p:cNvPr id="3" name="AutoShape 426"/>
          <p:cNvSpPr>
            <a:spLocks noChangeArrowheads="1"/>
          </p:cNvSpPr>
          <p:nvPr/>
        </p:nvSpPr>
        <p:spPr bwMode="auto">
          <a:xfrm>
            <a:off x="940245" y="1296223"/>
            <a:ext cx="7352611" cy="260569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chemeClr val="bg1">
                  <a:alpha val="3000"/>
                </a:schemeClr>
              </a:gs>
              <a:gs pos="50000">
                <a:schemeClr val="bg1">
                  <a:alpha val="35001"/>
                </a:schemeClr>
              </a:gs>
              <a:gs pos="100000">
                <a:schemeClr val="bg1">
                  <a:alpha val="3000"/>
                </a:scheme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31750" algn="ctr">
                <a:solidFill>
                  <a:schemeClr val="bg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>
              <a:solidFill>
                <a:prstClr val="black"/>
              </a:solidFill>
              <a:latin typeface="華康特粗楷體(P)" panose="03000900000000000000" pitchFamily="66" charset="-120"/>
              <a:ea typeface="華康特粗楷體(P)" panose="03000900000000000000" pitchFamily="66" charset="-120"/>
              <a:cs typeface="微軟正黑體"/>
            </a:endParaRPr>
          </a:p>
        </p:txBody>
      </p:sp>
      <p:sp>
        <p:nvSpPr>
          <p:cNvPr id="4" name="AutoShape 427"/>
          <p:cNvSpPr>
            <a:spLocks noChangeArrowheads="1"/>
          </p:cNvSpPr>
          <p:nvPr/>
        </p:nvSpPr>
        <p:spPr bwMode="auto">
          <a:xfrm>
            <a:off x="4063164" y="328293"/>
            <a:ext cx="4109236" cy="1098214"/>
          </a:xfrm>
          <a:prstGeom prst="roundRect">
            <a:avLst>
              <a:gd name="adj" fmla="val 36463"/>
            </a:avLst>
          </a:prstGeom>
          <a:solidFill>
            <a:srgbClr val="333333">
              <a:alpha val="66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1750" algn="ctr">
                <a:solidFill>
                  <a:schemeClr val="bg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kumimoji="1" lang="zh-TW" altLang="en-US" sz="3600" dirty="0">
                <a:solidFill>
                  <a:prstClr val="white"/>
                </a:solidFill>
                <a:latin typeface="華康特粗楷體(P)" panose="03000900000000000000" pitchFamily="66" charset="-120"/>
                <a:ea typeface="華康特粗楷體(P)" panose="03000900000000000000" pitchFamily="66" charset="-120"/>
                <a:cs typeface="微軟正黑體"/>
              </a:rPr>
              <a:t>林佑任 </a:t>
            </a:r>
            <a:r>
              <a:rPr kumimoji="1" lang="en-US" altLang="zh-TW" sz="3600" dirty="0">
                <a:solidFill>
                  <a:prstClr val="white"/>
                </a:solidFill>
                <a:latin typeface="華康特粗楷體(P)" panose="03000900000000000000" pitchFamily="66" charset="-120"/>
                <a:ea typeface="華康特粗楷體(P)" panose="03000900000000000000" pitchFamily="66" charset="-120"/>
                <a:cs typeface="微軟正黑體"/>
              </a:rPr>
              <a:t>Kent</a:t>
            </a:r>
            <a:endParaRPr kumimoji="1" lang="zh-TW" altLang="en-US" sz="3600" dirty="0">
              <a:solidFill>
                <a:prstClr val="white"/>
              </a:solidFill>
              <a:latin typeface="華康特粗楷體(P)" panose="03000900000000000000" pitchFamily="66" charset="-120"/>
              <a:ea typeface="華康特粗楷體(P)" panose="03000900000000000000" pitchFamily="66" charset="-120"/>
              <a:cs typeface="微軟正黑體"/>
            </a:endParaRPr>
          </a:p>
        </p:txBody>
      </p:sp>
      <p:sp>
        <p:nvSpPr>
          <p:cNvPr id="5" name="內容版面配置區 4"/>
          <p:cNvSpPr txBox="1">
            <a:spLocks/>
          </p:cNvSpPr>
          <p:nvPr/>
        </p:nvSpPr>
        <p:spPr>
          <a:xfrm>
            <a:off x="3532533" y="1339387"/>
            <a:ext cx="5616624" cy="43650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400"/>
              </a:lnSpc>
              <a:buFontTx/>
              <a:buNone/>
            </a:pPr>
            <a:r>
              <a:rPr lang="zh-TW" altLang="en-US" sz="2500" dirty="0">
                <a:latin typeface="華康特粗楷體(P)" panose="03000900000000000000" pitchFamily="66" charset="-120"/>
                <a:ea typeface="華康特粗楷體(P)" panose="03000900000000000000" pitchFamily="66" charset="-120"/>
                <a:cs typeface="微軟正黑體"/>
              </a:rPr>
              <a:t>金融交易者商學院課程總監 </a:t>
            </a:r>
            <a:endParaRPr lang="zh-TW" altLang="en-US" sz="2500" dirty="0" smtClean="0">
              <a:latin typeface="華康特粗楷體(P)" panose="03000900000000000000" pitchFamily="66" charset="-120"/>
              <a:ea typeface="華康特粗楷體(P)" panose="03000900000000000000" pitchFamily="66" charset="-120"/>
              <a:cs typeface="微軟正黑體"/>
            </a:endParaRPr>
          </a:p>
          <a:p>
            <a:pPr>
              <a:lnSpc>
                <a:spcPts val="3400"/>
              </a:lnSpc>
              <a:buFontTx/>
              <a:buNone/>
            </a:pPr>
            <a:r>
              <a:rPr lang="zh-TW" altLang="en-US" sz="2500" dirty="0" smtClean="0">
                <a:latin typeface="華康特粗楷體(P)" panose="03000900000000000000" pitchFamily="66" charset="-120"/>
                <a:ea typeface="華康特粗楷體(P)" panose="03000900000000000000" pitchFamily="66" charset="-120"/>
                <a:cs typeface="微軟正黑體"/>
              </a:rPr>
              <a:t>上海</a:t>
            </a:r>
            <a:r>
              <a:rPr lang="zh-TW" altLang="en-US" sz="2500" dirty="0">
                <a:latin typeface="華康特粗楷體(P)" panose="03000900000000000000" pitchFamily="66" charset="-120"/>
                <a:ea typeface="華康特粗楷體(P)" panose="03000900000000000000" pitchFamily="66" charset="-120"/>
                <a:cs typeface="微軟正黑體"/>
              </a:rPr>
              <a:t>拓璞學堂外匯專任</a:t>
            </a:r>
            <a:r>
              <a:rPr lang="zh-TW" altLang="en-US" sz="2500" dirty="0" smtClean="0">
                <a:latin typeface="華康特粗楷體(P)" panose="03000900000000000000" pitchFamily="66" charset="-120"/>
                <a:ea typeface="華康特粗楷體(P)" panose="03000900000000000000" pitchFamily="66" charset="-120"/>
                <a:cs typeface="微軟正黑體"/>
              </a:rPr>
              <a:t>講師</a:t>
            </a:r>
          </a:p>
          <a:p>
            <a:pPr>
              <a:lnSpc>
                <a:spcPts val="3400"/>
              </a:lnSpc>
              <a:buFontTx/>
              <a:buNone/>
            </a:pPr>
            <a:r>
              <a:rPr lang="zh-TW" altLang="en-US" sz="2500" dirty="0" smtClean="0">
                <a:latin typeface="華康特粗楷體(P)" panose="03000900000000000000" pitchFamily="66" charset="-120"/>
                <a:ea typeface="華康特粗楷體(P)" panose="03000900000000000000" pitchFamily="66" charset="-120"/>
                <a:cs typeface="微軟正黑體"/>
              </a:rPr>
              <a:t>北大</a:t>
            </a:r>
            <a:r>
              <a:rPr lang="zh-TW" altLang="en-US" sz="2500" dirty="0">
                <a:latin typeface="華康特粗楷體(P)" panose="03000900000000000000" pitchFamily="66" charset="-120"/>
                <a:ea typeface="華康特粗楷體(P)" panose="03000900000000000000" pitchFamily="66" charset="-120"/>
                <a:cs typeface="微軟正黑體"/>
              </a:rPr>
              <a:t>青鳥金融機構特約</a:t>
            </a:r>
            <a:r>
              <a:rPr lang="zh-TW" altLang="en-US" sz="2500" dirty="0" smtClean="0">
                <a:latin typeface="華康特粗楷體(P)" panose="03000900000000000000" pitchFamily="66" charset="-120"/>
                <a:ea typeface="華康特粗楷體(P)" panose="03000900000000000000" pitchFamily="66" charset="-120"/>
                <a:cs typeface="微軟正黑體"/>
              </a:rPr>
              <a:t>講師</a:t>
            </a:r>
          </a:p>
          <a:p>
            <a:pPr>
              <a:lnSpc>
                <a:spcPts val="3400"/>
              </a:lnSpc>
              <a:buFontTx/>
              <a:buNone/>
            </a:pPr>
            <a:r>
              <a:rPr lang="zh-TW" altLang="en-US" sz="2500" dirty="0" smtClean="0">
                <a:latin typeface="華康特粗楷體(P)" panose="03000900000000000000" pitchFamily="66" charset="-120"/>
                <a:ea typeface="華康特粗楷體(P)" panose="03000900000000000000" pitchFamily="66" charset="-120"/>
                <a:cs typeface="微軟正黑體"/>
              </a:rPr>
              <a:t>現任：專業</a:t>
            </a:r>
            <a:r>
              <a:rPr lang="zh-TW" altLang="en-US" sz="2500" dirty="0">
                <a:latin typeface="華康特粗楷體(P)" panose="03000900000000000000" pitchFamily="66" charset="-120"/>
                <a:ea typeface="華康特粗楷體(P)" panose="03000900000000000000" pitchFamily="66" charset="-120"/>
                <a:cs typeface="微軟正黑體"/>
              </a:rPr>
              <a:t>投資人</a:t>
            </a:r>
            <a:r>
              <a:rPr lang="zh-TW" altLang="en-US" sz="2500" dirty="0" smtClean="0">
                <a:latin typeface="華康特粗楷體(P)" panose="03000900000000000000" pitchFamily="66" charset="-120"/>
                <a:ea typeface="華康特粗楷體(P)" panose="03000900000000000000" pitchFamily="66" charset="-120"/>
                <a:cs typeface="微軟正黑體"/>
              </a:rPr>
              <a:t>、</a:t>
            </a:r>
          </a:p>
          <a:p>
            <a:pPr>
              <a:lnSpc>
                <a:spcPts val="3400"/>
              </a:lnSpc>
              <a:buFontTx/>
              <a:buNone/>
            </a:pPr>
            <a:r>
              <a:rPr lang="zh-TW" altLang="en-US" sz="2500" dirty="0">
                <a:latin typeface="華康特粗楷體(P)" panose="03000900000000000000" pitchFamily="66" charset="-120"/>
                <a:ea typeface="華康特粗楷體(P)" panose="03000900000000000000" pitchFamily="66" charset="-120"/>
                <a:cs typeface="微軟正黑體"/>
              </a:rPr>
              <a:t> </a:t>
            </a:r>
            <a:r>
              <a:rPr lang="zh-TW" altLang="en-US" sz="2500" dirty="0" smtClean="0">
                <a:latin typeface="華康特粗楷體(P)" panose="03000900000000000000" pitchFamily="66" charset="-120"/>
                <a:ea typeface="華康特粗楷體(P)" panose="03000900000000000000" pitchFamily="66" charset="-120"/>
                <a:cs typeface="微軟正黑體"/>
              </a:rPr>
              <a:t>           金融</a:t>
            </a:r>
            <a:r>
              <a:rPr lang="zh-TW" altLang="en-US" sz="2500" dirty="0">
                <a:latin typeface="華康特粗楷體(P)" panose="03000900000000000000" pitchFamily="66" charset="-120"/>
                <a:ea typeface="華康特粗楷體(P)" panose="03000900000000000000" pitchFamily="66" charset="-120"/>
                <a:cs typeface="微軟正黑體"/>
              </a:rPr>
              <a:t>交易者商學院專任講師。 </a:t>
            </a:r>
            <a:endParaRPr lang="zh-TW" altLang="en-US" sz="2500" dirty="0" smtClean="0">
              <a:latin typeface="華康特粗楷體(P)" panose="03000900000000000000" pitchFamily="66" charset="-120"/>
              <a:ea typeface="華康特粗楷體(P)" panose="03000900000000000000" pitchFamily="66" charset="-120"/>
              <a:cs typeface="微軟正黑體"/>
            </a:endParaRPr>
          </a:p>
          <a:p>
            <a:pPr>
              <a:lnSpc>
                <a:spcPts val="3400"/>
              </a:lnSpc>
              <a:buFontTx/>
              <a:buNone/>
            </a:pPr>
            <a:r>
              <a:rPr lang="zh-TW" altLang="en-US" sz="2500" dirty="0" smtClean="0">
                <a:latin typeface="華康特粗楷體(P)" panose="03000900000000000000" pitchFamily="66" charset="-120"/>
                <a:ea typeface="華康特粗楷體(P)" panose="03000900000000000000" pitchFamily="66" charset="-120"/>
                <a:cs typeface="微軟正黑體"/>
              </a:rPr>
              <a:t>專長</a:t>
            </a:r>
            <a:r>
              <a:rPr lang="zh-TW" altLang="en-US" sz="2500" dirty="0">
                <a:latin typeface="華康特粗楷體(P)" panose="03000900000000000000" pitchFamily="66" charset="-120"/>
                <a:ea typeface="華康特粗楷體(P)" panose="03000900000000000000" pitchFamily="66" charset="-120"/>
                <a:cs typeface="微軟正黑體"/>
              </a:rPr>
              <a:t>：海外期貨、保證金交易</a:t>
            </a:r>
            <a:r>
              <a:rPr lang="zh-TW" altLang="en-US" sz="2500" dirty="0" smtClean="0">
                <a:latin typeface="華康特粗楷體(P)" panose="03000900000000000000" pitchFamily="66" charset="-120"/>
                <a:ea typeface="華康特粗楷體(P)" panose="03000900000000000000" pitchFamily="66" charset="-120"/>
                <a:cs typeface="微軟正黑體"/>
              </a:rPr>
              <a:t>、</a:t>
            </a:r>
          </a:p>
          <a:p>
            <a:pPr>
              <a:lnSpc>
                <a:spcPts val="3400"/>
              </a:lnSpc>
              <a:buFontTx/>
              <a:buNone/>
            </a:pPr>
            <a:r>
              <a:rPr lang="zh-TW" altLang="en-US" sz="2500" dirty="0">
                <a:latin typeface="華康特粗楷體(P)" panose="03000900000000000000" pitchFamily="66" charset="-120"/>
                <a:ea typeface="華康特粗楷體(P)" panose="03000900000000000000" pitchFamily="66" charset="-120"/>
                <a:cs typeface="微軟正黑體"/>
              </a:rPr>
              <a:t> </a:t>
            </a:r>
            <a:r>
              <a:rPr lang="zh-TW" altLang="en-US" sz="2500" dirty="0" smtClean="0">
                <a:latin typeface="華康特粗楷體(P)" panose="03000900000000000000" pitchFamily="66" charset="-120"/>
                <a:ea typeface="華康特粗楷體(P)" panose="03000900000000000000" pitchFamily="66" charset="-120"/>
                <a:cs typeface="微軟正黑體"/>
              </a:rPr>
              <a:t>           交易</a:t>
            </a:r>
            <a:r>
              <a:rPr lang="zh-TW" altLang="en-US" sz="2500" dirty="0">
                <a:latin typeface="華康特粗楷體(P)" panose="03000900000000000000" pitchFamily="66" charset="-120"/>
                <a:ea typeface="華康特粗楷體(P)" panose="03000900000000000000" pitchFamily="66" charset="-120"/>
                <a:cs typeface="微軟正黑體"/>
              </a:rPr>
              <a:t>心態、資金控管</a:t>
            </a:r>
            <a:r>
              <a:rPr lang="zh-TW" altLang="en-US" sz="2500" dirty="0" smtClean="0">
                <a:latin typeface="華康特粗楷體(P)" panose="03000900000000000000" pitchFamily="66" charset="-120"/>
                <a:ea typeface="華康特粗楷體(P)" panose="03000900000000000000" pitchFamily="66" charset="-120"/>
                <a:cs typeface="微軟正黑體"/>
              </a:rPr>
              <a:t>、</a:t>
            </a:r>
          </a:p>
          <a:p>
            <a:pPr>
              <a:lnSpc>
                <a:spcPts val="3400"/>
              </a:lnSpc>
              <a:buFontTx/>
              <a:buNone/>
            </a:pPr>
            <a:r>
              <a:rPr lang="zh-TW" altLang="en-US" sz="2500" dirty="0">
                <a:latin typeface="華康特粗楷體(P)" panose="03000900000000000000" pitchFamily="66" charset="-120"/>
                <a:ea typeface="華康特粗楷體(P)" panose="03000900000000000000" pitchFamily="66" charset="-120"/>
                <a:cs typeface="微軟正黑體"/>
              </a:rPr>
              <a:t> </a:t>
            </a:r>
            <a:r>
              <a:rPr lang="zh-TW" altLang="en-US" sz="2500" dirty="0" smtClean="0">
                <a:latin typeface="華康特粗楷體(P)" panose="03000900000000000000" pitchFamily="66" charset="-120"/>
                <a:ea typeface="華康特粗楷體(P)" panose="03000900000000000000" pitchFamily="66" charset="-120"/>
                <a:cs typeface="微軟正黑體"/>
              </a:rPr>
              <a:t>           掌握</a:t>
            </a:r>
            <a:r>
              <a:rPr lang="zh-TW" altLang="en-US" sz="2500" dirty="0">
                <a:latin typeface="華康特粗楷體(P)" panose="03000900000000000000" pitchFamily="66" charset="-120"/>
                <a:ea typeface="華康特粗楷體(P)" panose="03000900000000000000" pitchFamily="66" charset="-120"/>
                <a:cs typeface="微軟正黑體"/>
              </a:rPr>
              <a:t>波段趨勢轉折</a:t>
            </a:r>
            <a:endParaRPr lang="en-US" altLang="zh-TW" sz="2500" dirty="0" smtClean="0">
              <a:latin typeface="華康特粗楷體(P)" panose="03000900000000000000" pitchFamily="66" charset="-120"/>
              <a:ea typeface="華康特粗楷體(P)" panose="03000900000000000000" pitchFamily="66" charset="-120"/>
              <a:cs typeface="微軟正黑體"/>
            </a:endParaRPr>
          </a:p>
          <a:p>
            <a:pPr>
              <a:lnSpc>
                <a:spcPts val="3400"/>
              </a:lnSpc>
              <a:buFontTx/>
              <a:buNone/>
            </a:pPr>
            <a:endParaRPr lang="en-US" altLang="zh-TW" sz="2500" dirty="0" smtClean="0">
              <a:latin typeface="華康特粗楷體(P)" panose="03000900000000000000" pitchFamily="66" charset="-120"/>
              <a:ea typeface="華康特粗楷體(P)" panose="03000900000000000000" pitchFamily="66" charset="-120"/>
              <a:cs typeface="微軟正黑體"/>
            </a:endParaRPr>
          </a:p>
        </p:txBody>
      </p:sp>
      <p:pic>
        <p:nvPicPr>
          <p:cNvPr id="6" name="Picture 2" descr="C:\Users\chengyi\Desktop\Labu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297" b="100000" l="10000" r="90000"/>
                    </a14:imgEffect>
                    <a14:imgEffect>
                      <a14:sharpenSoften amount="25000"/>
                    </a14:imgEffect>
                    <a14:imgEffect>
                      <a14:colorTemperature colorTemp="72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-56296" y="-222343"/>
            <a:ext cx="4119461" cy="61059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94548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7384"/>
            <a:ext cx="9135454" cy="5817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圓角矩形 3"/>
          <p:cNvSpPr/>
          <p:nvPr/>
        </p:nvSpPr>
        <p:spPr>
          <a:xfrm>
            <a:off x="1619672" y="1700808"/>
            <a:ext cx="5976664" cy="2304256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0000"/>
              </a:solidFill>
            </a:endParaRPr>
          </a:p>
        </p:txBody>
      </p:sp>
      <p:sp>
        <p:nvSpPr>
          <p:cNvPr id="5" name="橢圓 4"/>
          <p:cNvSpPr/>
          <p:nvPr/>
        </p:nvSpPr>
        <p:spPr>
          <a:xfrm>
            <a:off x="983546" y="1700808"/>
            <a:ext cx="432048" cy="45267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9</a:t>
            </a:r>
            <a:endParaRPr lang="zh-TW" altLang="en-US" dirty="0"/>
          </a:p>
        </p:txBody>
      </p:sp>
      <p:pic>
        <p:nvPicPr>
          <p:cNvPr id="6" name="Picture 3" descr="D:\OneDrive\圖片\螢幕擷取畫面\2017-08-26 (1)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LightScree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3549" t="8375" r="33674" b="89365"/>
          <a:stretch/>
        </p:blipFill>
        <p:spPr bwMode="auto">
          <a:xfrm>
            <a:off x="7038899" y="44624"/>
            <a:ext cx="485429" cy="246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8093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7384"/>
            <a:ext cx="9135454" cy="5817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圓角矩形 5"/>
          <p:cNvSpPr/>
          <p:nvPr/>
        </p:nvSpPr>
        <p:spPr>
          <a:xfrm>
            <a:off x="4571902" y="4077072"/>
            <a:ext cx="1368152" cy="648072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0000"/>
              </a:solidFill>
            </a:endParaRPr>
          </a:p>
        </p:txBody>
      </p:sp>
      <p:grpSp>
        <p:nvGrpSpPr>
          <p:cNvPr id="8" name="群組 7"/>
          <p:cNvGrpSpPr/>
          <p:nvPr/>
        </p:nvGrpSpPr>
        <p:grpSpPr>
          <a:xfrm>
            <a:off x="6084168" y="4149080"/>
            <a:ext cx="468000" cy="468000"/>
            <a:chOff x="6084168" y="4149080"/>
            <a:chExt cx="468000" cy="468000"/>
          </a:xfrm>
        </p:grpSpPr>
        <p:sp>
          <p:nvSpPr>
            <p:cNvPr id="5" name="橢圓 4"/>
            <p:cNvSpPr/>
            <p:nvPr/>
          </p:nvSpPr>
          <p:spPr>
            <a:xfrm>
              <a:off x="6084168" y="4149080"/>
              <a:ext cx="468000" cy="468000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7" name="文字方塊 6"/>
            <p:cNvSpPr txBox="1"/>
            <p:nvPr/>
          </p:nvSpPr>
          <p:spPr>
            <a:xfrm>
              <a:off x="6099198" y="4198414"/>
              <a:ext cx="437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>
                  <a:solidFill>
                    <a:schemeClr val="bg1"/>
                  </a:solidFill>
                </a:rPr>
                <a:t>10</a:t>
              </a:r>
              <a:endParaRPr lang="zh-TW" altLang="en-US" dirty="0">
                <a:solidFill>
                  <a:schemeClr val="bg1"/>
                </a:solidFill>
              </a:endParaRPr>
            </a:p>
          </p:txBody>
        </p:sp>
      </p:grpSp>
      <p:pic>
        <p:nvPicPr>
          <p:cNvPr id="9" name="Picture 3" descr="D:\OneDrive\圖片\螢幕擷取畫面\2017-08-26 (1)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LightScree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3549" t="8375" r="33674" b="89365"/>
          <a:stretch/>
        </p:blipFill>
        <p:spPr bwMode="auto">
          <a:xfrm>
            <a:off x="7020272" y="44624"/>
            <a:ext cx="485429" cy="246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0924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004" y="0"/>
            <a:ext cx="9159004" cy="68225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3" descr="D:\OneDrive\圖片\螢幕擷取畫面\2017-08-26 (1)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LightScree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3549" t="8375" r="33674" b="89365"/>
          <a:stretch/>
        </p:blipFill>
        <p:spPr bwMode="auto">
          <a:xfrm>
            <a:off x="7020272" y="44624"/>
            <a:ext cx="485429" cy="246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1909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發送</a:t>
            </a:r>
            <a:r>
              <a:rPr lang="en-US" altLang="zh-TW" dirty="0" smtClean="0"/>
              <a:t>/</a:t>
            </a:r>
            <a:r>
              <a:rPr lang="zh-TW" altLang="en-US" dirty="0" smtClean="0"/>
              <a:t>接收比特幣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跟轉帳一樣簡單</a:t>
            </a:r>
          </a:p>
        </p:txBody>
      </p:sp>
    </p:spTree>
    <p:extLst>
      <p:ext uri="{BB962C8B-B14F-4D97-AF65-F5344CB8AC3E}">
        <p14:creationId xmlns:p14="http://schemas.microsoft.com/office/powerpoint/2010/main" val="3433900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D:\OneDrive\圖片\螢幕擷取畫面\2017-08-26 (2)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13" t="7810" r="24444" b="28571"/>
          <a:stretch/>
        </p:blipFill>
        <p:spPr bwMode="auto">
          <a:xfrm>
            <a:off x="0" y="1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圓角矩形 4"/>
          <p:cNvSpPr/>
          <p:nvPr/>
        </p:nvSpPr>
        <p:spPr>
          <a:xfrm>
            <a:off x="3131840" y="476673"/>
            <a:ext cx="640060" cy="437728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0000"/>
              </a:solidFill>
            </a:endParaRPr>
          </a:p>
        </p:txBody>
      </p:sp>
      <p:sp>
        <p:nvSpPr>
          <p:cNvPr id="7" name="橢圓 6"/>
          <p:cNvSpPr/>
          <p:nvPr/>
        </p:nvSpPr>
        <p:spPr>
          <a:xfrm>
            <a:off x="2555776" y="448310"/>
            <a:ext cx="468000" cy="46800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1</a:t>
            </a:r>
            <a:endParaRPr lang="zh-TW" altLang="en-US" dirty="0"/>
          </a:p>
        </p:txBody>
      </p:sp>
      <p:pic>
        <p:nvPicPr>
          <p:cNvPr id="9" name="Picture 3" descr="D:\OneDrive\圖片\螢幕擷取畫面\2017-08-26 (1)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LightScree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3549" t="8375" r="33674" b="89365"/>
          <a:stretch/>
        </p:blipFill>
        <p:spPr bwMode="auto">
          <a:xfrm>
            <a:off x="7020272" y="44624"/>
            <a:ext cx="485429" cy="246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1565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D:\OneDrive\圖片\螢幕擷取畫面\2017-08-26 (2)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13" t="7810" r="24444" b="28571"/>
          <a:stretch/>
        </p:blipFill>
        <p:spPr bwMode="auto">
          <a:xfrm>
            <a:off x="0" y="1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圓角矩形 4"/>
          <p:cNvSpPr/>
          <p:nvPr/>
        </p:nvSpPr>
        <p:spPr>
          <a:xfrm>
            <a:off x="3275856" y="836712"/>
            <a:ext cx="720080" cy="437728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0000"/>
              </a:solidFill>
            </a:endParaRPr>
          </a:p>
        </p:txBody>
      </p:sp>
      <p:sp>
        <p:nvSpPr>
          <p:cNvPr id="7" name="橢圓 6"/>
          <p:cNvSpPr/>
          <p:nvPr/>
        </p:nvSpPr>
        <p:spPr>
          <a:xfrm>
            <a:off x="2699792" y="804952"/>
            <a:ext cx="468000" cy="46800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2</a:t>
            </a:r>
            <a:endParaRPr lang="zh-TW" altLang="en-US" dirty="0"/>
          </a:p>
        </p:txBody>
      </p:sp>
      <p:pic>
        <p:nvPicPr>
          <p:cNvPr id="6" name="Picture 3" descr="D:\OneDrive\圖片\螢幕擷取畫面\2017-08-26 (1)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LightScree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3549" t="8375" r="33674" b="89365"/>
          <a:stretch/>
        </p:blipFill>
        <p:spPr bwMode="auto">
          <a:xfrm>
            <a:off x="7038899" y="44624"/>
            <a:ext cx="485429" cy="246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9807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"/>
            <a:ext cx="9144001" cy="6184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文字方塊 4"/>
          <p:cNvSpPr txBox="1"/>
          <p:nvPr/>
        </p:nvSpPr>
        <p:spPr>
          <a:xfrm>
            <a:off x="7596336" y="249289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solidFill>
                  <a:srgbClr val="FF0000"/>
                </a:solidFill>
              </a:rPr>
              <a:t>填寫對方地址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6781972" y="3144854"/>
            <a:ext cx="2470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</a:rPr>
              <a:t>填寫</a:t>
            </a:r>
            <a:r>
              <a:rPr lang="zh-TW" altLang="en-US" dirty="0" smtClean="0">
                <a:solidFill>
                  <a:srgbClr val="FF0000"/>
                </a:solidFill>
              </a:rPr>
              <a:t>發送的數量</a:t>
            </a:r>
            <a:r>
              <a:rPr lang="en-US" altLang="zh-TW" dirty="0" smtClean="0">
                <a:solidFill>
                  <a:srgbClr val="FF0000"/>
                </a:solidFill>
              </a:rPr>
              <a:t>or</a:t>
            </a:r>
            <a:r>
              <a:rPr lang="zh-TW" altLang="en-US" dirty="0" smtClean="0">
                <a:solidFill>
                  <a:srgbClr val="FF0000"/>
                </a:solidFill>
              </a:rPr>
              <a:t>金額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7496452" y="393305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solidFill>
                  <a:srgbClr val="FF0000"/>
                </a:solidFill>
              </a:rPr>
              <a:t>填寫備註</a:t>
            </a:r>
            <a:endParaRPr lang="zh-TW" altLang="en-US" dirty="0">
              <a:solidFill>
                <a:srgbClr val="FF0000"/>
              </a:solidFill>
            </a:endParaRPr>
          </a:p>
        </p:txBody>
      </p:sp>
      <p:cxnSp>
        <p:nvCxnSpPr>
          <p:cNvPr id="9" name="直線接點 8"/>
          <p:cNvCxnSpPr/>
          <p:nvPr/>
        </p:nvCxnSpPr>
        <p:spPr>
          <a:xfrm>
            <a:off x="2967143" y="2818411"/>
            <a:ext cx="3292602" cy="0"/>
          </a:xfrm>
          <a:prstGeom prst="line">
            <a:avLst/>
          </a:prstGeom>
          <a:ln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1" name="直線接點 10"/>
          <p:cNvCxnSpPr/>
          <p:nvPr/>
        </p:nvCxnSpPr>
        <p:spPr>
          <a:xfrm>
            <a:off x="2967143" y="3490698"/>
            <a:ext cx="853378" cy="0"/>
          </a:xfrm>
          <a:prstGeom prst="line">
            <a:avLst/>
          </a:prstGeom>
          <a:ln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3" name="直線接點 12"/>
          <p:cNvCxnSpPr/>
          <p:nvPr/>
        </p:nvCxnSpPr>
        <p:spPr>
          <a:xfrm>
            <a:off x="5100588" y="3490698"/>
            <a:ext cx="853378" cy="0"/>
          </a:xfrm>
          <a:prstGeom prst="line">
            <a:avLst/>
          </a:prstGeom>
          <a:ln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4" name="直線接點 13"/>
          <p:cNvCxnSpPr/>
          <p:nvPr/>
        </p:nvCxnSpPr>
        <p:spPr>
          <a:xfrm>
            <a:off x="2942205" y="4293096"/>
            <a:ext cx="3605572" cy="0"/>
          </a:xfrm>
          <a:prstGeom prst="line">
            <a:avLst/>
          </a:prstGeom>
          <a:ln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8" name="橢圓 17"/>
          <p:cNvSpPr/>
          <p:nvPr/>
        </p:nvSpPr>
        <p:spPr>
          <a:xfrm>
            <a:off x="2119624" y="2447311"/>
            <a:ext cx="432048" cy="45267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3</a:t>
            </a:r>
            <a:endParaRPr lang="zh-TW" altLang="en-US" dirty="0"/>
          </a:p>
        </p:txBody>
      </p:sp>
      <p:sp>
        <p:nvSpPr>
          <p:cNvPr id="19" name="橢圓 18"/>
          <p:cNvSpPr/>
          <p:nvPr/>
        </p:nvSpPr>
        <p:spPr>
          <a:xfrm>
            <a:off x="2123728" y="3192354"/>
            <a:ext cx="432048" cy="45267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4</a:t>
            </a:r>
            <a:endParaRPr lang="zh-TW" altLang="en-US" dirty="0"/>
          </a:p>
        </p:txBody>
      </p:sp>
      <p:sp>
        <p:nvSpPr>
          <p:cNvPr id="20" name="橢圓 19"/>
          <p:cNvSpPr/>
          <p:nvPr/>
        </p:nvSpPr>
        <p:spPr>
          <a:xfrm>
            <a:off x="2119624" y="3933056"/>
            <a:ext cx="432048" cy="45267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5</a:t>
            </a:r>
            <a:endParaRPr lang="zh-TW" altLang="en-US" dirty="0"/>
          </a:p>
        </p:txBody>
      </p:sp>
      <p:sp>
        <p:nvSpPr>
          <p:cNvPr id="21" name="橢圓 20"/>
          <p:cNvSpPr/>
          <p:nvPr/>
        </p:nvSpPr>
        <p:spPr>
          <a:xfrm>
            <a:off x="2119624" y="4704522"/>
            <a:ext cx="432048" cy="45267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6</a:t>
            </a:r>
            <a:endParaRPr lang="zh-TW" altLang="en-US" dirty="0"/>
          </a:p>
        </p:txBody>
      </p:sp>
      <p:sp>
        <p:nvSpPr>
          <p:cNvPr id="23" name="圓角矩形 22"/>
          <p:cNvSpPr/>
          <p:nvPr/>
        </p:nvSpPr>
        <p:spPr>
          <a:xfrm>
            <a:off x="2853752" y="4661148"/>
            <a:ext cx="1502223" cy="640060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0000"/>
              </a:solidFill>
            </a:endParaRPr>
          </a:p>
        </p:txBody>
      </p:sp>
      <p:pic>
        <p:nvPicPr>
          <p:cNvPr id="24" name="Picture 3" descr="D:\OneDrive\圖片\螢幕擷取畫面\2017-08-26 (1)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LightScree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3549" t="8375" r="33674" b="89365"/>
          <a:stretch/>
        </p:blipFill>
        <p:spPr bwMode="auto">
          <a:xfrm>
            <a:off x="7038899" y="85725"/>
            <a:ext cx="485429" cy="246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4771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331" y="1"/>
            <a:ext cx="9162331" cy="582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圓角矩形 3"/>
          <p:cNvSpPr/>
          <p:nvPr/>
        </p:nvSpPr>
        <p:spPr>
          <a:xfrm>
            <a:off x="3912580" y="533824"/>
            <a:ext cx="640060" cy="437728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0000"/>
              </a:solidFill>
            </a:endParaRPr>
          </a:p>
        </p:txBody>
      </p:sp>
      <p:sp>
        <p:nvSpPr>
          <p:cNvPr id="5" name="橢圓 4"/>
          <p:cNvSpPr/>
          <p:nvPr/>
        </p:nvSpPr>
        <p:spPr>
          <a:xfrm>
            <a:off x="3336516" y="505461"/>
            <a:ext cx="468000" cy="46800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1</a:t>
            </a:r>
            <a:endParaRPr lang="zh-TW" altLang="en-US" dirty="0"/>
          </a:p>
        </p:txBody>
      </p:sp>
      <p:pic>
        <p:nvPicPr>
          <p:cNvPr id="7" name="Picture 3" descr="D:\OneDrive\圖片\螢幕擷取畫面\2017-08-26 (1)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LightScree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3549" t="8375" r="33674" b="89365"/>
          <a:stretch/>
        </p:blipFill>
        <p:spPr bwMode="auto">
          <a:xfrm>
            <a:off x="7020272" y="85725"/>
            <a:ext cx="485429" cy="246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6264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331" y="1"/>
            <a:ext cx="9162331" cy="582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圓角矩形 4"/>
          <p:cNvSpPr/>
          <p:nvPr/>
        </p:nvSpPr>
        <p:spPr>
          <a:xfrm>
            <a:off x="4067944" y="908720"/>
            <a:ext cx="720080" cy="437728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0000"/>
              </a:solidFill>
            </a:endParaRPr>
          </a:p>
        </p:txBody>
      </p:sp>
      <p:sp>
        <p:nvSpPr>
          <p:cNvPr id="6" name="橢圓 5"/>
          <p:cNvSpPr/>
          <p:nvPr/>
        </p:nvSpPr>
        <p:spPr>
          <a:xfrm>
            <a:off x="3491880" y="876960"/>
            <a:ext cx="468000" cy="46800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2</a:t>
            </a:r>
            <a:endParaRPr lang="zh-TW" altLang="en-US" dirty="0"/>
          </a:p>
        </p:txBody>
      </p:sp>
      <p:pic>
        <p:nvPicPr>
          <p:cNvPr id="7" name="Picture 3" descr="D:\OneDrive\圖片\螢幕擷取畫面\2017-08-26 (1)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LightScree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3549" t="8375" r="33674" b="89365"/>
          <a:stretch/>
        </p:blipFill>
        <p:spPr bwMode="auto">
          <a:xfrm>
            <a:off x="7020272" y="85725"/>
            <a:ext cx="485429" cy="246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5348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622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群組 1"/>
          <p:cNvGrpSpPr/>
          <p:nvPr/>
        </p:nvGrpSpPr>
        <p:grpSpPr>
          <a:xfrm>
            <a:off x="2720380" y="2387614"/>
            <a:ext cx="5596037" cy="369332"/>
            <a:chOff x="2051720" y="1753071"/>
            <a:chExt cx="4599677" cy="297974"/>
          </a:xfrm>
        </p:grpSpPr>
        <p:cxnSp>
          <p:nvCxnSpPr>
            <p:cNvPr id="10" name="直線接點 9"/>
            <p:cNvCxnSpPr/>
            <p:nvPr/>
          </p:nvCxnSpPr>
          <p:spPr>
            <a:xfrm>
              <a:off x="2051720" y="1988840"/>
              <a:ext cx="2416493" cy="0"/>
            </a:xfrm>
            <a:prstGeom prst="line">
              <a:avLst/>
            </a:prstGeom>
            <a:ln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12" name="文字方塊 11"/>
            <p:cNvSpPr txBox="1"/>
            <p:nvPr/>
          </p:nvSpPr>
          <p:spPr>
            <a:xfrm>
              <a:off x="4792010" y="1753071"/>
              <a:ext cx="1859387" cy="2979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dirty="0" smtClean="0">
                  <a:solidFill>
                    <a:srgbClr val="FF0000"/>
                  </a:solidFill>
                </a:rPr>
                <a:t>將地址提供給發送方</a:t>
              </a:r>
              <a:endParaRPr lang="zh-TW" alt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13" name="橢圓 12"/>
          <p:cNvSpPr/>
          <p:nvPr/>
        </p:nvSpPr>
        <p:spPr>
          <a:xfrm>
            <a:off x="2200605" y="2345945"/>
            <a:ext cx="432048" cy="45267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3</a:t>
            </a:r>
            <a:endParaRPr lang="zh-TW" altLang="en-US" dirty="0"/>
          </a:p>
        </p:txBody>
      </p:sp>
      <p:pic>
        <p:nvPicPr>
          <p:cNvPr id="14" name="Picture 3" descr="D:\OneDrive\圖片\螢幕擷取畫面\2017-08-26 (1)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LightScree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3549" t="8375" r="33674" b="89365"/>
          <a:stretch/>
        </p:blipFill>
        <p:spPr bwMode="auto">
          <a:xfrm>
            <a:off x="6516216" y="44624"/>
            <a:ext cx="485429" cy="246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1296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LABU\Desktop\12345.jp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57" y="332656"/>
            <a:ext cx="8065120" cy="4602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字方塊 2"/>
          <p:cNvSpPr txBox="1"/>
          <p:nvPr/>
        </p:nvSpPr>
        <p:spPr>
          <a:xfrm>
            <a:off x="0" y="4519764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800" dirty="0" smtClean="0">
                <a:latin typeface="文鼎特毛楷" pitchFamily="49" charset="-120"/>
                <a:ea typeface="文鼎特毛楷" pitchFamily="49" charset="-120"/>
              </a:rPr>
              <a:t>公司介紹</a:t>
            </a:r>
            <a:endParaRPr lang="zh-TW" altLang="en-US" sz="4800" dirty="0">
              <a:latin typeface="文鼎特毛楷" pitchFamily="49" charset="-120"/>
              <a:ea typeface="文鼎特毛楷" pitchFamily="49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500254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自己的錢，自己賺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挖礦去</a:t>
            </a:r>
          </a:p>
        </p:txBody>
      </p:sp>
    </p:spTree>
    <p:extLst>
      <p:ext uri="{BB962C8B-B14F-4D97-AF65-F5344CB8AC3E}">
        <p14:creationId xmlns:p14="http://schemas.microsoft.com/office/powerpoint/2010/main" val="3795940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0650" y="590550"/>
            <a:ext cx="6362700" cy="567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群組 2"/>
          <p:cNvGrpSpPr/>
          <p:nvPr/>
        </p:nvGrpSpPr>
        <p:grpSpPr>
          <a:xfrm>
            <a:off x="3723675" y="1916832"/>
            <a:ext cx="2592288" cy="2555739"/>
            <a:chOff x="3723675" y="1916832"/>
            <a:chExt cx="2592288" cy="2555739"/>
          </a:xfrm>
        </p:grpSpPr>
        <p:sp>
          <p:nvSpPr>
            <p:cNvPr id="5" name="文字方塊 4"/>
            <p:cNvSpPr txBox="1"/>
            <p:nvPr/>
          </p:nvSpPr>
          <p:spPr>
            <a:xfrm rot="5400000">
              <a:off x="4152434" y="1999387"/>
              <a:ext cx="1734770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600" dirty="0" smtClean="0">
                  <a:solidFill>
                    <a:srgbClr val="FF0000"/>
                  </a:solidFill>
                </a:rPr>
                <a:t>XD</a:t>
              </a:r>
              <a:endParaRPr lang="zh-TW" altLang="en-US" sz="9600" dirty="0">
                <a:solidFill>
                  <a:srgbClr val="FF0000"/>
                </a:solidFill>
              </a:endParaRPr>
            </a:p>
          </p:txBody>
        </p:sp>
        <p:sp>
          <p:nvSpPr>
            <p:cNvPr id="2" name="圓角矩形 1"/>
            <p:cNvSpPr/>
            <p:nvPr/>
          </p:nvSpPr>
          <p:spPr>
            <a:xfrm>
              <a:off x="3723675" y="3680483"/>
              <a:ext cx="2592288" cy="792088"/>
            </a:xfrm>
            <a:prstGeom prst="roundRect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4400" dirty="0" smtClean="0"/>
                <a:t>走錯</a:t>
              </a:r>
              <a:r>
                <a:rPr lang="zh-TW" altLang="en-US" sz="4400" dirty="0"/>
                <a:t>棚</a:t>
              </a:r>
              <a:r>
                <a:rPr lang="zh-TW" altLang="en-US" sz="4400" dirty="0" smtClean="0"/>
                <a:t>了</a:t>
              </a:r>
              <a:endParaRPr lang="zh-TW" altLang="en-US" sz="4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548273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4261585"/>
              </p:ext>
            </p:extLst>
          </p:nvPr>
        </p:nvGraphicFramePr>
        <p:xfrm>
          <a:off x="683568" y="1828800"/>
          <a:ext cx="7776864" cy="320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62631"/>
                <a:gridCol w="1043238"/>
                <a:gridCol w="2370995"/>
              </a:tblGrid>
              <a:tr h="370840">
                <a:tc>
                  <a:txBody>
                    <a:bodyPr/>
                    <a:lstStyle/>
                    <a:p>
                      <a:r>
                        <a:rPr lang="zh-TW" altLang="en-US" sz="2400" dirty="0" smtClean="0"/>
                        <a:t>品名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2400" dirty="0" smtClean="0"/>
                        <a:t>數量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zh-TW" altLang="en-US" sz="2400" dirty="0" smtClean="0"/>
                        <a:t>小記</a:t>
                      </a:r>
                      <a:endParaRPr lang="zh-TW" alt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sz="2400" dirty="0" smtClean="0"/>
                        <a:t>套裝主機</a:t>
                      </a:r>
                      <a:r>
                        <a:rPr lang="en-US" altLang="zh-TW" sz="2400" dirty="0" smtClean="0"/>
                        <a:t>/</a:t>
                      </a:r>
                      <a:r>
                        <a:rPr lang="zh-TW" altLang="en-US" sz="2400" dirty="0" smtClean="0"/>
                        <a:t>柯博文</a:t>
                      </a:r>
                      <a:r>
                        <a:rPr lang="en-US" altLang="zh-TW" sz="2400" dirty="0" smtClean="0"/>
                        <a:t>550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 smtClean="0"/>
                        <a:t>1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2400" dirty="0" smtClean="0"/>
                        <a:t>6,300</a:t>
                      </a:r>
                      <a:endParaRPr lang="zh-TW" alt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sz="2400" dirty="0" smtClean="0"/>
                        <a:t>顯示卡</a:t>
                      </a:r>
                      <a:r>
                        <a:rPr lang="en-US" altLang="zh-TW" sz="2400" dirty="0" smtClean="0"/>
                        <a:t>/GTX-1080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 smtClean="0"/>
                        <a:t>6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2400" dirty="0" smtClean="0"/>
                        <a:t>92,450</a:t>
                      </a:r>
                      <a:endParaRPr lang="zh-TW" alt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sz="2400" dirty="0" smtClean="0"/>
                        <a:t>記憶體</a:t>
                      </a:r>
                      <a:r>
                        <a:rPr lang="en-US" altLang="zh-TW" sz="2400" dirty="0" smtClean="0"/>
                        <a:t>/16G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 smtClean="0"/>
                        <a:t>4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2400" dirty="0" smtClean="0"/>
                        <a:t>11,900</a:t>
                      </a:r>
                      <a:endParaRPr lang="zh-TW" alt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sz="2400" dirty="0" smtClean="0"/>
                        <a:t>硬碟</a:t>
                      </a:r>
                      <a:r>
                        <a:rPr lang="en-US" altLang="zh-TW" sz="2400" dirty="0" smtClean="0"/>
                        <a:t>/HDD+SSD</a:t>
                      </a:r>
                      <a:r>
                        <a:rPr lang="zh-TW" altLang="en-US" sz="2400" dirty="0" smtClean="0"/>
                        <a:t> </a:t>
                      </a:r>
                      <a:r>
                        <a:rPr lang="en-US" altLang="zh-TW" sz="2400" dirty="0" smtClean="0"/>
                        <a:t>WD</a:t>
                      </a:r>
                      <a:r>
                        <a:rPr lang="zh-TW" altLang="en-US" sz="2400" baseline="0" dirty="0" smtClean="0"/>
                        <a:t> </a:t>
                      </a:r>
                      <a:r>
                        <a:rPr lang="en-US" altLang="zh-TW" sz="2400" baseline="0" dirty="0" smtClean="0"/>
                        <a:t>Blue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 smtClean="0"/>
                        <a:t>1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2400" dirty="0" smtClean="0"/>
                        <a:t>8,499</a:t>
                      </a:r>
                      <a:endParaRPr lang="zh-TW" alt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sz="2400" dirty="0" smtClean="0"/>
                        <a:t>電源供應器</a:t>
                      </a:r>
                      <a:r>
                        <a:rPr lang="en-US" altLang="zh-TW" sz="2400" dirty="0" smtClean="0"/>
                        <a:t>/1300W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 smtClean="0"/>
                        <a:t>1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2400" dirty="0" smtClean="0"/>
                        <a:t>6,690</a:t>
                      </a:r>
                      <a:endParaRPr lang="zh-TW" altLang="en-US" sz="2400" dirty="0"/>
                    </a:p>
                  </a:txBody>
                  <a:tcPr/>
                </a:tc>
              </a:tr>
              <a:tr h="370840">
                <a:tc gridSpan="3">
                  <a:txBody>
                    <a:bodyPr/>
                    <a:lstStyle/>
                    <a:p>
                      <a:pPr algn="r"/>
                      <a:r>
                        <a:rPr lang="en-US" altLang="zh-TW" sz="2400" dirty="0" smtClean="0"/>
                        <a:t>TDP</a:t>
                      </a:r>
                      <a:r>
                        <a:rPr lang="zh-TW" altLang="en-US" sz="2400" dirty="0" smtClean="0"/>
                        <a:t>耗電</a:t>
                      </a:r>
                      <a:r>
                        <a:rPr lang="en-US" altLang="zh-TW" sz="2400" dirty="0" smtClean="0"/>
                        <a:t>:</a:t>
                      </a:r>
                      <a:r>
                        <a:rPr lang="zh-TW" altLang="en-US" sz="2400" dirty="0" smtClean="0"/>
                        <a:t> </a:t>
                      </a:r>
                      <a:r>
                        <a:rPr lang="en-US" altLang="zh-TW" sz="2400" dirty="0" smtClean="0"/>
                        <a:t>911</a:t>
                      </a:r>
                      <a:r>
                        <a:rPr lang="zh-TW" altLang="en-US" sz="2400" dirty="0" smtClean="0"/>
                        <a:t>瓦，估計價格</a:t>
                      </a:r>
                      <a:r>
                        <a:rPr lang="en-US" altLang="zh-TW" sz="2400" dirty="0" smtClean="0"/>
                        <a:t>:</a:t>
                      </a:r>
                      <a:r>
                        <a:rPr lang="zh-TW" altLang="en-US" sz="2400" dirty="0" smtClean="0"/>
                        <a:t> </a:t>
                      </a:r>
                      <a:r>
                        <a:rPr lang="en-US" altLang="zh-TW" sz="2400" dirty="0" smtClean="0"/>
                        <a:t>NTD 128,440</a:t>
                      </a:r>
                      <a:endParaRPr lang="zh-TW" altLang="en-US" sz="2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1" name="標題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組一台可挖礦的主機</a:t>
            </a:r>
          </a:p>
        </p:txBody>
      </p:sp>
    </p:spTree>
    <p:extLst>
      <p:ext uri="{BB962C8B-B14F-4D97-AF65-F5344CB8AC3E}">
        <p14:creationId xmlns:p14="http://schemas.microsoft.com/office/powerpoint/2010/main" val="2121711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764333"/>
              </p:ext>
            </p:extLst>
          </p:nvPr>
        </p:nvGraphicFramePr>
        <p:xfrm>
          <a:off x="683568" y="1828800"/>
          <a:ext cx="7776864" cy="320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62631"/>
                <a:gridCol w="1043238"/>
                <a:gridCol w="2370995"/>
              </a:tblGrid>
              <a:tr h="370840">
                <a:tc>
                  <a:txBody>
                    <a:bodyPr/>
                    <a:lstStyle/>
                    <a:p>
                      <a:r>
                        <a:rPr lang="zh-TW" altLang="en-US" sz="2400" dirty="0" smtClean="0"/>
                        <a:t>品名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2400" dirty="0" smtClean="0"/>
                        <a:t>數量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zh-TW" altLang="en-US" sz="2400" dirty="0" smtClean="0"/>
                        <a:t>小記</a:t>
                      </a:r>
                      <a:endParaRPr lang="zh-TW" alt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sz="2400" dirty="0" smtClean="0"/>
                        <a:t>套裝主機</a:t>
                      </a:r>
                      <a:r>
                        <a:rPr lang="en-US" altLang="zh-TW" sz="2400" dirty="0" smtClean="0"/>
                        <a:t>/</a:t>
                      </a:r>
                      <a:r>
                        <a:rPr lang="zh-TW" altLang="en-US" sz="2400" dirty="0" smtClean="0"/>
                        <a:t>柯博文</a:t>
                      </a:r>
                      <a:r>
                        <a:rPr lang="en-US" altLang="zh-TW" sz="2400" dirty="0" smtClean="0"/>
                        <a:t>550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 smtClean="0"/>
                        <a:t>1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2400" dirty="0" smtClean="0"/>
                        <a:t>6,300</a:t>
                      </a:r>
                      <a:endParaRPr lang="zh-TW" alt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sz="2400" dirty="0" smtClean="0"/>
                        <a:t>顯示卡</a:t>
                      </a:r>
                      <a:r>
                        <a:rPr lang="en-US" altLang="zh-TW" sz="2400" dirty="0" smtClean="0"/>
                        <a:t>/GTX-1080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 smtClean="0"/>
                        <a:t>6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2400" dirty="0" smtClean="0"/>
                        <a:t>92,450</a:t>
                      </a:r>
                      <a:endParaRPr lang="zh-TW" alt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sz="2400" dirty="0" smtClean="0"/>
                        <a:t>記憶體</a:t>
                      </a:r>
                      <a:r>
                        <a:rPr lang="en-US" altLang="zh-TW" sz="2400" dirty="0" smtClean="0"/>
                        <a:t>/16G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 smtClean="0"/>
                        <a:t>4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2400" dirty="0" smtClean="0"/>
                        <a:t>11,900</a:t>
                      </a:r>
                      <a:endParaRPr lang="zh-TW" alt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sz="2400" dirty="0" smtClean="0"/>
                        <a:t>硬碟</a:t>
                      </a:r>
                      <a:r>
                        <a:rPr lang="en-US" altLang="zh-TW" sz="2400" dirty="0" smtClean="0"/>
                        <a:t>/HDD+SSD</a:t>
                      </a:r>
                      <a:r>
                        <a:rPr lang="zh-TW" altLang="en-US" sz="2400" dirty="0" smtClean="0"/>
                        <a:t> </a:t>
                      </a:r>
                      <a:r>
                        <a:rPr lang="en-US" altLang="zh-TW" sz="2400" dirty="0" smtClean="0"/>
                        <a:t>WD</a:t>
                      </a:r>
                      <a:r>
                        <a:rPr lang="zh-TW" altLang="en-US" sz="2400" baseline="0" dirty="0" smtClean="0"/>
                        <a:t> </a:t>
                      </a:r>
                      <a:r>
                        <a:rPr lang="en-US" altLang="zh-TW" sz="2400" baseline="0" dirty="0" smtClean="0"/>
                        <a:t>Blue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 smtClean="0"/>
                        <a:t>1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2400" dirty="0" smtClean="0"/>
                        <a:t>8,499</a:t>
                      </a:r>
                      <a:endParaRPr lang="zh-TW" alt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sz="2400" dirty="0" smtClean="0"/>
                        <a:t>電源供應器</a:t>
                      </a:r>
                      <a:r>
                        <a:rPr lang="en-US" altLang="zh-TW" sz="2400" dirty="0" smtClean="0"/>
                        <a:t>/1300W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 smtClean="0"/>
                        <a:t>1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2400" dirty="0" smtClean="0"/>
                        <a:t>6,690</a:t>
                      </a:r>
                      <a:endParaRPr lang="zh-TW" altLang="en-US" sz="2400" dirty="0"/>
                    </a:p>
                  </a:txBody>
                  <a:tcPr/>
                </a:tc>
              </a:tr>
              <a:tr h="370840">
                <a:tc gridSpan="3">
                  <a:txBody>
                    <a:bodyPr/>
                    <a:lstStyle/>
                    <a:p>
                      <a:pPr algn="r"/>
                      <a:r>
                        <a:rPr lang="en-US" altLang="zh-TW" sz="2400" dirty="0" smtClean="0"/>
                        <a:t>TDP</a:t>
                      </a:r>
                      <a:r>
                        <a:rPr lang="zh-TW" altLang="en-US" sz="2400" dirty="0" smtClean="0"/>
                        <a:t>耗電</a:t>
                      </a:r>
                      <a:r>
                        <a:rPr lang="en-US" altLang="zh-TW" sz="2400" dirty="0" smtClean="0"/>
                        <a:t>:</a:t>
                      </a:r>
                      <a:r>
                        <a:rPr lang="zh-TW" altLang="en-US" sz="2400" dirty="0" smtClean="0"/>
                        <a:t> </a:t>
                      </a:r>
                      <a:r>
                        <a:rPr lang="en-US" altLang="zh-TW" sz="2400" dirty="0" smtClean="0"/>
                        <a:t>911</a:t>
                      </a:r>
                      <a:r>
                        <a:rPr lang="zh-TW" altLang="en-US" sz="2400" dirty="0" smtClean="0"/>
                        <a:t>瓦，估計價格</a:t>
                      </a:r>
                      <a:r>
                        <a:rPr lang="en-US" altLang="zh-TW" sz="2400" dirty="0" smtClean="0"/>
                        <a:t>: NTD</a:t>
                      </a:r>
                      <a:r>
                        <a:rPr lang="zh-TW" altLang="en-US" sz="2400" dirty="0" smtClean="0"/>
                        <a:t> </a:t>
                      </a:r>
                      <a:r>
                        <a:rPr lang="en-US" altLang="zh-TW" sz="2400" dirty="0" smtClean="0"/>
                        <a:t>128,440</a:t>
                      </a:r>
                      <a:endParaRPr lang="zh-TW" altLang="en-US" sz="2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1" name="標題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組一台可挖礦的主機</a:t>
            </a:r>
          </a:p>
        </p:txBody>
      </p:sp>
      <p:sp>
        <p:nvSpPr>
          <p:cNvPr id="5" name="圓角矩形 4"/>
          <p:cNvSpPr/>
          <p:nvPr/>
        </p:nvSpPr>
        <p:spPr>
          <a:xfrm rot="20623577">
            <a:off x="115861" y="2690325"/>
            <a:ext cx="8717308" cy="792088"/>
          </a:xfrm>
          <a:prstGeom prst="round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4400" b="1" dirty="0">
                <a:solidFill>
                  <a:schemeClr val="bg1"/>
                </a:solidFill>
              </a:rPr>
              <a:t>等一下，</a:t>
            </a:r>
            <a:r>
              <a:rPr lang="zh-TW" altLang="en-US" sz="4400" b="1" dirty="0" smtClean="0">
                <a:solidFill>
                  <a:schemeClr val="bg1"/>
                </a:solidFill>
              </a:rPr>
              <a:t>有</a:t>
            </a:r>
            <a:r>
              <a:rPr lang="en-US" altLang="zh-TW" sz="4400" b="1" dirty="0" smtClean="0">
                <a:solidFill>
                  <a:schemeClr val="bg1"/>
                </a:solidFill>
              </a:rPr>
              <a:t>6</a:t>
            </a:r>
            <a:r>
              <a:rPr lang="zh-TW" altLang="en-US" sz="4400" b="1" dirty="0" smtClean="0">
                <a:solidFill>
                  <a:schemeClr val="bg1"/>
                </a:solidFill>
              </a:rPr>
              <a:t>張顯示</a:t>
            </a:r>
            <a:r>
              <a:rPr lang="zh-TW" altLang="en-US" sz="4400" b="1" dirty="0">
                <a:solidFill>
                  <a:schemeClr val="bg1"/>
                </a:solidFill>
              </a:rPr>
              <a:t>卡</a:t>
            </a:r>
            <a:r>
              <a:rPr lang="en-US" altLang="zh-TW" sz="4400" b="1" dirty="0">
                <a:solidFill>
                  <a:schemeClr val="bg1"/>
                </a:solidFill>
              </a:rPr>
              <a:t>? </a:t>
            </a:r>
            <a:r>
              <a:rPr lang="zh-TW" altLang="en-US" sz="4400" b="1" dirty="0">
                <a:solidFill>
                  <a:schemeClr val="bg1"/>
                </a:solidFill>
              </a:rPr>
              <a:t>哩丟搞喔</a:t>
            </a:r>
            <a:r>
              <a:rPr lang="en-US" altLang="zh-TW" sz="4400" b="1" dirty="0">
                <a:solidFill>
                  <a:schemeClr val="bg1"/>
                </a:solidFill>
              </a:rPr>
              <a:t>?</a:t>
            </a:r>
            <a:endParaRPr lang="zh-TW" altLang="en-US" sz="4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8274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5" name="群組 774"/>
          <p:cNvGrpSpPr/>
          <p:nvPr/>
        </p:nvGrpSpPr>
        <p:grpSpPr>
          <a:xfrm>
            <a:off x="8262563" y="-675456"/>
            <a:ext cx="1061965" cy="1354782"/>
            <a:chOff x="6588224" y="1844824"/>
            <a:chExt cx="1061965" cy="1354782"/>
          </a:xfrm>
        </p:grpSpPr>
        <p:pic>
          <p:nvPicPr>
            <p:cNvPr id="782" name="圖片 78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88224" y="1844824"/>
              <a:ext cx="707977" cy="1066750"/>
            </a:xfrm>
            <a:prstGeom prst="rect">
              <a:avLst/>
            </a:prstGeom>
          </p:spPr>
        </p:pic>
        <p:pic>
          <p:nvPicPr>
            <p:cNvPr id="783" name="圖片 78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42212" y="2132856"/>
              <a:ext cx="707977" cy="1066750"/>
            </a:xfrm>
            <a:prstGeom prst="rect">
              <a:avLst/>
            </a:prstGeom>
          </p:spPr>
        </p:pic>
      </p:grpSp>
      <p:grpSp>
        <p:nvGrpSpPr>
          <p:cNvPr id="762" name="群組 761"/>
          <p:cNvGrpSpPr/>
          <p:nvPr/>
        </p:nvGrpSpPr>
        <p:grpSpPr>
          <a:xfrm>
            <a:off x="7200292" y="-662086"/>
            <a:ext cx="1998069" cy="2218878"/>
            <a:chOff x="5652120" y="980728"/>
            <a:chExt cx="1998069" cy="2218878"/>
          </a:xfrm>
        </p:grpSpPr>
        <p:pic>
          <p:nvPicPr>
            <p:cNvPr id="766" name="圖片 76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2120" y="980728"/>
              <a:ext cx="707977" cy="1066750"/>
            </a:xfrm>
            <a:prstGeom prst="rect">
              <a:avLst/>
            </a:prstGeom>
          </p:spPr>
        </p:pic>
        <p:pic>
          <p:nvPicPr>
            <p:cNvPr id="767" name="圖片 76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78090" y="1282130"/>
              <a:ext cx="707977" cy="1066750"/>
            </a:xfrm>
            <a:prstGeom prst="rect">
              <a:avLst/>
            </a:prstGeom>
          </p:spPr>
        </p:pic>
        <p:pic>
          <p:nvPicPr>
            <p:cNvPr id="768" name="圖片 76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0192" y="1570162"/>
              <a:ext cx="707977" cy="1066750"/>
            </a:xfrm>
            <a:prstGeom prst="rect">
              <a:avLst/>
            </a:prstGeom>
          </p:spPr>
        </p:pic>
        <p:pic>
          <p:nvPicPr>
            <p:cNvPr id="769" name="圖片 76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88224" y="1844824"/>
              <a:ext cx="707977" cy="1066750"/>
            </a:xfrm>
            <a:prstGeom prst="rect">
              <a:avLst/>
            </a:prstGeom>
          </p:spPr>
        </p:pic>
        <p:pic>
          <p:nvPicPr>
            <p:cNvPr id="770" name="圖片 76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42212" y="2132856"/>
              <a:ext cx="707977" cy="1066750"/>
            </a:xfrm>
            <a:prstGeom prst="rect">
              <a:avLst/>
            </a:prstGeom>
          </p:spPr>
        </p:pic>
      </p:grpSp>
      <p:grpSp>
        <p:nvGrpSpPr>
          <p:cNvPr id="749" name="群組 748"/>
          <p:cNvGrpSpPr/>
          <p:nvPr/>
        </p:nvGrpSpPr>
        <p:grpSpPr>
          <a:xfrm>
            <a:off x="6086102" y="-603448"/>
            <a:ext cx="3010299" cy="3069604"/>
            <a:chOff x="5978090" y="1282130"/>
            <a:chExt cx="3010299" cy="3069604"/>
          </a:xfrm>
        </p:grpSpPr>
        <p:pic>
          <p:nvPicPr>
            <p:cNvPr id="754" name="圖片 75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78090" y="1282130"/>
              <a:ext cx="707977" cy="1066750"/>
            </a:xfrm>
            <a:prstGeom prst="rect">
              <a:avLst/>
            </a:prstGeom>
          </p:spPr>
        </p:pic>
        <p:pic>
          <p:nvPicPr>
            <p:cNvPr id="755" name="圖片 75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0192" y="1570162"/>
              <a:ext cx="707977" cy="1066750"/>
            </a:xfrm>
            <a:prstGeom prst="rect">
              <a:avLst/>
            </a:prstGeom>
          </p:spPr>
        </p:pic>
        <p:pic>
          <p:nvPicPr>
            <p:cNvPr id="756" name="圖片 75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88224" y="1844824"/>
              <a:ext cx="707977" cy="1066750"/>
            </a:xfrm>
            <a:prstGeom prst="rect">
              <a:avLst/>
            </a:prstGeom>
          </p:spPr>
        </p:pic>
        <p:pic>
          <p:nvPicPr>
            <p:cNvPr id="757" name="圖片 75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42212" y="2132856"/>
              <a:ext cx="707977" cy="1066750"/>
            </a:xfrm>
            <a:prstGeom prst="rect">
              <a:avLst/>
            </a:prstGeom>
          </p:spPr>
        </p:pic>
        <p:pic>
          <p:nvPicPr>
            <p:cNvPr id="758" name="圖片 75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72300" y="2420888"/>
              <a:ext cx="707977" cy="1066750"/>
            </a:xfrm>
            <a:prstGeom prst="rect">
              <a:avLst/>
            </a:prstGeom>
          </p:spPr>
        </p:pic>
        <p:pic>
          <p:nvPicPr>
            <p:cNvPr id="759" name="圖片 75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32340" y="2695550"/>
              <a:ext cx="707977" cy="1066750"/>
            </a:xfrm>
            <a:prstGeom prst="rect">
              <a:avLst/>
            </a:prstGeom>
          </p:spPr>
        </p:pic>
        <p:pic>
          <p:nvPicPr>
            <p:cNvPr id="760" name="圖片 75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58310" y="2996952"/>
              <a:ext cx="707977" cy="1066750"/>
            </a:xfrm>
            <a:prstGeom prst="rect">
              <a:avLst/>
            </a:prstGeom>
          </p:spPr>
        </p:pic>
        <p:pic>
          <p:nvPicPr>
            <p:cNvPr id="761" name="圖片 76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80412" y="3284984"/>
              <a:ext cx="707977" cy="1066750"/>
            </a:xfrm>
            <a:prstGeom prst="rect">
              <a:avLst/>
            </a:prstGeom>
          </p:spPr>
        </p:pic>
      </p:grpSp>
      <p:grpSp>
        <p:nvGrpSpPr>
          <p:cNvPr id="736" name="群組 735"/>
          <p:cNvGrpSpPr/>
          <p:nvPr/>
        </p:nvGrpSpPr>
        <p:grpSpPr>
          <a:xfrm>
            <a:off x="4997996" y="-531440"/>
            <a:ext cx="4026397" cy="3933700"/>
            <a:chOff x="4961992" y="418034"/>
            <a:chExt cx="4026397" cy="3933700"/>
          </a:xfrm>
        </p:grpSpPr>
        <p:pic>
          <p:nvPicPr>
            <p:cNvPr id="738" name="圖片 73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61992" y="418034"/>
              <a:ext cx="707977" cy="1066750"/>
            </a:xfrm>
            <a:prstGeom prst="rect">
              <a:avLst/>
            </a:prstGeom>
          </p:spPr>
        </p:pic>
        <p:pic>
          <p:nvPicPr>
            <p:cNvPr id="739" name="圖片 73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92080" y="706066"/>
              <a:ext cx="707977" cy="1066750"/>
            </a:xfrm>
            <a:prstGeom prst="rect">
              <a:avLst/>
            </a:prstGeom>
          </p:spPr>
        </p:pic>
        <p:pic>
          <p:nvPicPr>
            <p:cNvPr id="740" name="圖片 73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2120" y="980728"/>
              <a:ext cx="707977" cy="1066750"/>
            </a:xfrm>
            <a:prstGeom prst="rect">
              <a:avLst/>
            </a:prstGeom>
          </p:spPr>
        </p:pic>
        <p:pic>
          <p:nvPicPr>
            <p:cNvPr id="741" name="圖片 74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78090" y="1282130"/>
              <a:ext cx="707977" cy="1066750"/>
            </a:xfrm>
            <a:prstGeom prst="rect">
              <a:avLst/>
            </a:prstGeom>
          </p:spPr>
        </p:pic>
        <p:pic>
          <p:nvPicPr>
            <p:cNvPr id="742" name="圖片 74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0192" y="1570162"/>
              <a:ext cx="707977" cy="1066750"/>
            </a:xfrm>
            <a:prstGeom prst="rect">
              <a:avLst/>
            </a:prstGeom>
          </p:spPr>
        </p:pic>
        <p:pic>
          <p:nvPicPr>
            <p:cNvPr id="743" name="圖片 74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88224" y="1844824"/>
              <a:ext cx="707977" cy="1066750"/>
            </a:xfrm>
            <a:prstGeom prst="rect">
              <a:avLst/>
            </a:prstGeom>
          </p:spPr>
        </p:pic>
        <p:pic>
          <p:nvPicPr>
            <p:cNvPr id="744" name="圖片 74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42212" y="2132856"/>
              <a:ext cx="707977" cy="1066750"/>
            </a:xfrm>
            <a:prstGeom prst="rect">
              <a:avLst/>
            </a:prstGeom>
          </p:spPr>
        </p:pic>
        <p:pic>
          <p:nvPicPr>
            <p:cNvPr id="745" name="圖片 74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72300" y="2420888"/>
              <a:ext cx="707977" cy="1066750"/>
            </a:xfrm>
            <a:prstGeom prst="rect">
              <a:avLst/>
            </a:prstGeom>
          </p:spPr>
        </p:pic>
        <p:pic>
          <p:nvPicPr>
            <p:cNvPr id="746" name="圖片 74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32340" y="2695550"/>
              <a:ext cx="707977" cy="1066750"/>
            </a:xfrm>
            <a:prstGeom prst="rect">
              <a:avLst/>
            </a:prstGeom>
          </p:spPr>
        </p:pic>
        <p:pic>
          <p:nvPicPr>
            <p:cNvPr id="747" name="圖片 74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58310" y="2996952"/>
              <a:ext cx="707977" cy="1066750"/>
            </a:xfrm>
            <a:prstGeom prst="rect">
              <a:avLst/>
            </a:prstGeom>
          </p:spPr>
        </p:pic>
        <p:pic>
          <p:nvPicPr>
            <p:cNvPr id="748" name="圖片 74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80412" y="3284984"/>
              <a:ext cx="707977" cy="1066750"/>
            </a:xfrm>
            <a:prstGeom prst="rect">
              <a:avLst/>
            </a:prstGeom>
          </p:spPr>
        </p:pic>
      </p:grpSp>
      <p:cxnSp>
        <p:nvCxnSpPr>
          <p:cNvPr id="5" name="直線接點 4"/>
          <p:cNvCxnSpPr/>
          <p:nvPr/>
        </p:nvCxnSpPr>
        <p:spPr>
          <a:xfrm>
            <a:off x="4535996" y="116632"/>
            <a:ext cx="72008" cy="662473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字方塊 5"/>
          <p:cNvSpPr txBox="1"/>
          <p:nvPr/>
        </p:nvSpPr>
        <p:spPr>
          <a:xfrm>
            <a:off x="1547664" y="6111328"/>
            <a:ext cx="1441420" cy="369332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i7-7700 CPU</a:t>
            </a:r>
            <a:endParaRPr lang="zh-TW" altLang="en-US" dirty="0"/>
          </a:p>
        </p:txBody>
      </p:sp>
      <p:grpSp>
        <p:nvGrpSpPr>
          <p:cNvPr id="22" name="群組 21"/>
          <p:cNvGrpSpPr/>
          <p:nvPr/>
        </p:nvGrpSpPr>
        <p:grpSpPr>
          <a:xfrm>
            <a:off x="4608004" y="130002"/>
            <a:ext cx="4380385" cy="4221732"/>
            <a:chOff x="4608004" y="130002"/>
            <a:chExt cx="4380385" cy="4221732"/>
          </a:xfrm>
        </p:grpSpPr>
        <p:pic>
          <p:nvPicPr>
            <p:cNvPr id="9" name="圖片 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08004" y="130002"/>
              <a:ext cx="707977" cy="1066750"/>
            </a:xfrm>
            <a:prstGeom prst="rect">
              <a:avLst/>
            </a:prstGeom>
          </p:spPr>
        </p:pic>
        <p:pic>
          <p:nvPicPr>
            <p:cNvPr id="659" name="圖片 65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61992" y="418034"/>
              <a:ext cx="707977" cy="1066750"/>
            </a:xfrm>
            <a:prstGeom prst="rect">
              <a:avLst/>
            </a:prstGeom>
          </p:spPr>
        </p:pic>
        <p:pic>
          <p:nvPicPr>
            <p:cNvPr id="660" name="圖片 65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92080" y="706066"/>
              <a:ext cx="707977" cy="1066750"/>
            </a:xfrm>
            <a:prstGeom prst="rect">
              <a:avLst/>
            </a:prstGeom>
          </p:spPr>
        </p:pic>
        <p:pic>
          <p:nvPicPr>
            <p:cNvPr id="661" name="圖片 66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2120" y="980728"/>
              <a:ext cx="707977" cy="1066750"/>
            </a:xfrm>
            <a:prstGeom prst="rect">
              <a:avLst/>
            </a:prstGeom>
          </p:spPr>
        </p:pic>
        <p:pic>
          <p:nvPicPr>
            <p:cNvPr id="662" name="圖片 66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78090" y="1282130"/>
              <a:ext cx="707977" cy="1066750"/>
            </a:xfrm>
            <a:prstGeom prst="rect">
              <a:avLst/>
            </a:prstGeom>
          </p:spPr>
        </p:pic>
        <p:pic>
          <p:nvPicPr>
            <p:cNvPr id="663" name="圖片 66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0192" y="1570162"/>
              <a:ext cx="707977" cy="1066750"/>
            </a:xfrm>
            <a:prstGeom prst="rect">
              <a:avLst/>
            </a:prstGeom>
          </p:spPr>
        </p:pic>
        <p:pic>
          <p:nvPicPr>
            <p:cNvPr id="664" name="圖片 66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88224" y="1844824"/>
              <a:ext cx="707977" cy="1066750"/>
            </a:xfrm>
            <a:prstGeom prst="rect">
              <a:avLst/>
            </a:prstGeom>
          </p:spPr>
        </p:pic>
        <p:pic>
          <p:nvPicPr>
            <p:cNvPr id="665" name="圖片 66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42212" y="2132856"/>
              <a:ext cx="707977" cy="1066750"/>
            </a:xfrm>
            <a:prstGeom prst="rect">
              <a:avLst/>
            </a:prstGeom>
          </p:spPr>
        </p:pic>
        <p:pic>
          <p:nvPicPr>
            <p:cNvPr id="666" name="圖片 66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72300" y="2420888"/>
              <a:ext cx="707977" cy="1066750"/>
            </a:xfrm>
            <a:prstGeom prst="rect">
              <a:avLst/>
            </a:prstGeom>
          </p:spPr>
        </p:pic>
        <p:pic>
          <p:nvPicPr>
            <p:cNvPr id="667" name="圖片 66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32340" y="2695550"/>
              <a:ext cx="707977" cy="1066750"/>
            </a:xfrm>
            <a:prstGeom prst="rect">
              <a:avLst/>
            </a:prstGeom>
          </p:spPr>
        </p:pic>
        <p:pic>
          <p:nvPicPr>
            <p:cNvPr id="668" name="圖片 66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58310" y="2996952"/>
              <a:ext cx="707977" cy="1066750"/>
            </a:xfrm>
            <a:prstGeom prst="rect">
              <a:avLst/>
            </a:prstGeom>
          </p:spPr>
        </p:pic>
        <p:pic>
          <p:nvPicPr>
            <p:cNvPr id="669" name="圖片 66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80412" y="3284984"/>
              <a:ext cx="707977" cy="1066750"/>
            </a:xfrm>
            <a:prstGeom prst="rect">
              <a:avLst/>
            </a:prstGeom>
          </p:spPr>
        </p:pic>
      </p:grpSp>
      <p:grpSp>
        <p:nvGrpSpPr>
          <p:cNvPr id="671" name="群組 670"/>
          <p:cNvGrpSpPr/>
          <p:nvPr/>
        </p:nvGrpSpPr>
        <p:grpSpPr>
          <a:xfrm>
            <a:off x="4578895" y="1088740"/>
            <a:ext cx="4380385" cy="4221732"/>
            <a:chOff x="4608004" y="130002"/>
            <a:chExt cx="4380385" cy="4221732"/>
          </a:xfrm>
        </p:grpSpPr>
        <p:pic>
          <p:nvPicPr>
            <p:cNvPr id="672" name="圖片 67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08004" y="130002"/>
              <a:ext cx="707977" cy="1066750"/>
            </a:xfrm>
            <a:prstGeom prst="rect">
              <a:avLst/>
            </a:prstGeom>
          </p:spPr>
        </p:pic>
        <p:pic>
          <p:nvPicPr>
            <p:cNvPr id="673" name="圖片 67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61992" y="418034"/>
              <a:ext cx="707977" cy="1066750"/>
            </a:xfrm>
            <a:prstGeom prst="rect">
              <a:avLst/>
            </a:prstGeom>
          </p:spPr>
        </p:pic>
        <p:pic>
          <p:nvPicPr>
            <p:cNvPr id="674" name="圖片 67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92080" y="706066"/>
              <a:ext cx="707977" cy="1066750"/>
            </a:xfrm>
            <a:prstGeom prst="rect">
              <a:avLst/>
            </a:prstGeom>
          </p:spPr>
        </p:pic>
        <p:pic>
          <p:nvPicPr>
            <p:cNvPr id="675" name="圖片 67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2120" y="980728"/>
              <a:ext cx="707977" cy="1066750"/>
            </a:xfrm>
            <a:prstGeom prst="rect">
              <a:avLst/>
            </a:prstGeom>
          </p:spPr>
        </p:pic>
        <p:pic>
          <p:nvPicPr>
            <p:cNvPr id="676" name="圖片 67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78090" y="1282130"/>
              <a:ext cx="707977" cy="1066750"/>
            </a:xfrm>
            <a:prstGeom prst="rect">
              <a:avLst/>
            </a:prstGeom>
          </p:spPr>
        </p:pic>
        <p:pic>
          <p:nvPicPr>
            <p:cNvPr id="677" name="圖片 67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0192" y="1570162"/>
              <a:ext cx="707977" cy="1066750"/>
            </a:xfrm>
            <a:prstGeom prst="rect">
              <a:avLst/>
            </a:prstGeom>
          </p:spPr>
        </p:pic>
        <p:pic>
          <p:nvPicPr>
            <p:cNvPr id="678" name="圖片 67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88224" y="1844824"/>
              <a:ext cx="707977" cy="1066750"/>
            </a:xfrm>
            <a:prstGeom prst="rect">
              <a:avLst/>
            </a:prstGeom>
          </p:spPr>
        </p:pic>
        <p:pic>
          <p:nvPicPr>
            <p:cNvPr id="679" name="圖片 67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42212" y="2132856"/>
              <a:ext cx="707977" cy="1066750"/>
            </a:xfrm>
            <a:prstGeom prst="rect">
              <a:avLst/>
            </a:prstGeom>
          </p:spPr>
        </p:pic>
        <p:pic>
          <p:nvPicPr>
            <p:cNvPr id="680" name="圖片 67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72300" y="2420888"/>
              <a:ext cx="707977" cy="1066750"/>
            </a:xfrm>
            <a:prstGeom prst="rect">
              <a:avLst/>
            </a:prstGeom>
          </p:spPr>
        </p:pic>
        <p:pic>
          <p:nvPicPr>
            <p:cNvPr id="681" name="圖片 68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32340" y="2695550"/>
              <a:ext cx="707977" cy="1066750"/>
            </a:xfrm>
            <a:prstGeom prst="rect">
              <a:avLst/>
            </a:prstGeom>
          </p:spPr>
        </p:pic>
        <p:pic>
          <p:nvPicPr>
            <p:cNvPr id="682" name="圖片 68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58310" y="2996952"/>
              <a:ext cx="707977" cy="1066750"/>
            </a:xfrm>
            <a:prstGeom prst="rect">
              <a:avLst/>
            </a:prstGeom>
          </p:spPr>
        </p:pic>
        <p:pic>
          <p:nvPicPr>
            <p:cNvPr id="683" name="圖片 68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80412" y="3284984"/>
              <a:ext cx="707977" cy="1066750"/>
            </a:xfrm>
            <a:prstGeom prst="rect">
              <a:avLst/>
            </a:prstGeom>
          </p:spPr>
        </p:pic>
      </p:grpSp>
      <p:grpSp>
        <p:nvGrpSpPr>
          <p:cNvPr id="684" name="群組 683"/>
          <p:cNvGrpSpPr/>
          <p:nvPr/>
        </p:nvGrpSpPr>
        <p:grpSpPr>
          <a:xfrm>
            <a:off x="4561993" y="2060848"/>
            <a:ext cx="4380385" cy="4221732"/>
            <a:chOff x="4608004" y="130002"/>
            <a:chExt cx="4380385" cy="4221732"/>
          </a:xfrm>
        </p:grpSpPr>
        <p:pic>
          <p:nvPicPr>
            <p:cNvPr id="685" name="圖片 68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08004" y="130002"/>
              <a:ext cx="707977" cy="1066750"/>
            </a:xfrm>
            <a:prstGeom prst="rect">
              <a:avLst/>
            </a:prstGeom>
          </p:spPr>
        </p:pic>
        <p:pic>
          <p:nvPicPr>
            <p:cNvPr id="686" name="圖片 68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61992" y="418034"/>
              <a:ext cx="707977" cy="1066750"/>
            </a:xfrm>
            <a:prstGeom prst="rect">
              <a:avLst/>
            </a:prstGeom>
          </p:spPr>
        </p:pic>
        <p:pic>
          <p:nvPicPr>
            <p:cNvPr id="687" name="圖片 68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92080" y="706066"/>
              <a:ext cx="707977" cy="1066750"/>
            </a:xfrm>
            <a:prstGeom prst="rect">
              <a:avLst/>
            </a:prstGeom>
          </p:spPr>
        </p:pic>
        <p:pic>
          <p:nvPicPr>
            <p:cNvPr id="688" name="圖片 68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2120" y="980728"/>
              <a:ext cx="707977" cy="1066750"/>
            </a:xfrm>
            <a:prstGeom prst="rect">
              <a:avLst/>
            </a:prstGeom>
          </p:spPr>
        </p:pic>
        <p:pic>
          <p:nvPicPr>
            <p:cNvPr id="689" name="圖片 68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78090" y="1282130"/>
              <a:ext cx="707977" cy="1066750"/>
            </a:xfrm>
            <a:prstGeom prst="rect">
              <a:avLst/>
            </a:prstGeom>
          </p:spPr>
        </p:pic>
        <p:pic>
          <p:nvPicPr>
            <p:cNvPr id="690" name="圖片 68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0192" y="1570162"/>
              <a:ext cx="707977" cy="1066750"/>
            </a:xfrm>
            <a:prstGeom prst="rect">
              <a:avLst/>
            </a:prstGeom>
          </p:spPr>
        </p:pic>
        <p:pic>
          <p:nvPicPr>
            <p:cNvPr id="691" name="圖片 69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88224" y="1844824"/>
              <a:ext cx="707977" cy="1066750"/>
            </a:xfrm>
            <a:prstGeom prst="rect">
              <a:avLst/>
            </a:prstGeom>
          </p:spPr>
        </p:pic>
        <p:pic>
          <p:nvPicPr>
            <p:cNvPr id="692" name="圖片 69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42212" y="2132856"/>
              <a:ext cx="707977" cy="1066750"/>
            </a:xfrm>
            <a:prstGeom prst="rect">
              <a:avLst/>
            </a:prstGeom>
          </p:spPr>
        </p:pic>
        <p:pic>
          <p:nvPicPr>
            <p:cNvPr id="693" name="圖片 69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72300" y="2420888"/>
              <a:ext cx="707977" cy="1066750"/>
            </a:xfrm>
            <a:prstGeom prst="rect">
              <a:avLst/>
            </a:prstGeom>
          </p:spPr>
        </p:pic>
        <p:pic>
          <p:nvPicPr>
            <p:cNvPr id="694" name="圖片 69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32340" y="2695550"/>
              <a:ext cx="707977" cy="1066750"/>
            </a:xfrm>
            <a:prstGeom prst="rect">
              <a:avLst/>
            </a:prstGeom>
          </p:spPr>
        </p:pic>
        <p:pic>
          <p:nvPicPr>
            <p:cNvPr id="695" name="圖片 69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58310" y="2996952"/>
              <a:ext cx="707977" cy="1066750"/>
            </a:xfrm>
            <a:prstGeom prst="rect">
              <a:avLst/>
            </a:prstGeom>
          </p:spPr>
        </p:pic>
        <p:pic>
          <p:nvPicPr>
            <p:cNvPr id="696" name="圖片 69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80412" y="3284984"/>
              <a:ext cx="707977" cy="1066750"/>
            </a:xfrm>
            <a:prstGeom prst="rect">
              <a:avLst/>
            </a:prstGeom>
          </p:spPr>
        </p:pic>
      </p:grpSp>
      <p:grpSp>
        <p:nvGrpSpPr>
          <p:cNvPr id="697" name="群組 696"/>
          <p:cNvGrpSpPr/>
          <p:nvPr/>
        </p:nvGrpSpPr>
        <p:grpSpPr>
          <a:xfrm>
            <a:off x="4584103" y="3095700"/>
            <a:ext cx="4058283" cy="3933700"/>
            <a:chOff x="4608004" y="130002"/>
            <a:chExt cx="4058283" cy="3933700"/>
          </a:xfrm>
        </p:grpSpPr>
        <p:pic>
          <p:nvPicPr>
            <p:cNvPr id="698" name="圖片 69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08004" y="130002"/>
              <a:ext cx="707977" cy="1066750"/>
            </a:xfrm>
            <a:prstGeom prst="rect">
              <a:avLst/>
            </a:prstGeom>
          </p:spPr>
        </p:pic>
        <p:pic>
          <p:nvPicPr>
            <p:cNvPr id="699" name="圖片 69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61992" y="418034"/>
              <a:ext cx="707977" cy="1066750"/>
            </a:xfrm>
            <a:prstGeom prst="rect">
              <a:avLst/>
            </a:prstGeom>
          </p:spPr>
        </p:pic>
        <p:pic>
          <p:nvPicPr>
            <p:cNvPr id="700" name="圖片 69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92080" y="706066"/>
              <a:ext cx="707977" cy="1066750"/>
            </a:xfrm>
            <a:prstGeom prst="rect">
              <a:avLst/>
            </a:prstGeom>
          </p:spPr>
        </p:pic>
        <p:pic>
          <p:nvPicPr>
            <p:cNvPr id="701" name="圖片 70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2120" y="980728"/>
              <a:ext cx="707977" cy="1066750"/>
            </a:xfrm>
            <a:prstGeom prst="rect">
              <a:avLst/>
            </a:prstGeom>
          </p:spPr>
        </p:pic>
        <p:pic>
          <p:nvPicPr>
            <p:cNvPr id="702" name="圖片 70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78090" y="1282130"/>
              <a:ext cx="707977" cy="1066750"/>
            </a:xfrm>
            <a:prstGeom prst="rect">
              <a:avLst/>
            </a:prstGeom>
          </p:spPr>
        </p:pic>
        <p:pic>
          <p:nvPicPr>
            <p:cNvPr id="703" name="圖片 70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0192" y="1570162"/>
              <a:ext cx="707977" cy="1066750"/>
            </a:xfrm>
            <a:prstGeom prst="rect">
              <a:avLst/>
            </a:prstGeom>
          </p:spPr>
        </p:pic>
        <p:pic>
          <p:nvPicPr>
            <p:cNvPr id="704" name="圖片 70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88224" y="1844824"/>
              <a:ext cx="707977" cy="1066750"/>
            </a:xfrm>
            <a:prstGeom prst="rect">
              <a:avLst/>
            </a:prstGeom>
          </p:spPr>
        </p:pic>
        <p:pic>
          <p:nvPicPr>
            <p:cNvPr id="705" name="圖片 70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42212" y="2132856"/>
              <a:ext cx="707977" cy="1066750"/>
            </a:xfrm>
            <a:prstGeom prst="rect">
              <a:avLst/>
            </a:prstGeom>
          </p:spPr>
        </p:pic>
        <p:pic>
          <p:nvPicPr>
            <p:cNvPr id="706" name="圖片 70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72300" y="2420888"/>
              <a:ext cx="707977" cy="1066750"/>
            </a:xfrm>
            <a:prstGeom prst="rect">
              <a:avLst/>
            </a:prstGeom>
          </p:spPr>
        </p:pic>
        <p:pic>
          <p:nvPicPr>
            <p:cNvPr id="707" name="圖片 70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32340" y="2695550"/>
              <a:ext cx="707977" cy="1066750"/>
            </a:xfrm>
            <a:prstGeom prst="rect">
              <a:avLst/>
            </a:prstGeom>
          </p:spPr>
        </p:pic>
        <p:pic>
          <p:nvPicPr>
            <p:cNvPr id="708" name="圖片 70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58310" y="2996952"/>
              <a:ext cx="707977" cy="1066750"/>
            </a:xfrm>
            <a:prstGeom prst="rect">
              <a:avLst/>
            </a:prstGeom>
          </p:spPr>
        </p:pic>
      </p:grpSp>
      <p:grpSp>
        <p:nvGrpSpPr>
          <p:cNvPr id="723" name="群組 722"/>
          <p:cNvGrpSpPr/>
          <p:nvPr/>
        </p:nvGrpSpPr>
        <p:grpSpPr>
          <a:xfrm>
            <a:off x="4644008" y="4149080"/>
            <a:ext cx="3042185" cy="3069604"/>
            <a:chOff x="4608004" y="130002"/>
            <a:chExt cx="3042185" cy="3069604"/>
          </a:xfrm>
        </p:grpSpPr>
        <p:pic>
          <p:nvPicPr>
            <p:cNvPr id="724" name="圖片 72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08004" y="130002"/>
              <a:ext cx="707977" cy="1066750"/>
            </a:xfrm>
            <a:prstGeom prst="rect">
              <a:avLst/>
            </a:prstGeom>
          </p:spPr>
        </p:pic>
        <p:pic>
          <p:nvPicPr>
            <p:cNvPr id="725" name="圖片 72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61992" y="418034"/>
              <a:ext cx="707977" cy="1066750"/>
            </a:xfrm>
            <a:prstGeom prst="rect">
              <a:avLst/>
            </a:prstGeom>
          </p:spPr>
        </p:pic>
        <p:pic>
          <p:nvPicPr>
            <p:cNvPr id="726" name="圖片 72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92080" y="706066"/>
              <a:ext cx="707977" cy="1066750"/>
            </a:xfrm>
            <a:prstGeom prst="rect">
              <a:avLst/>
            </a:prstGeom>
          </p:spPr>
        </p:pic>
        <p:pic>
          <p:nvPicPr>
            <p:cNvPr id="727" name="圖片 72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2120" y="980728"/>
              <a:ext cx="707977" cy="1066750"/>
            </a:xfrm>
            <a:prstGeom prst="rect">
              <a:avLst/>
            </a:prstGeom>
          </p:spPr>
        </p:pic>
        <p:pic>
          <p:nvPicPr>
            <p:cNvPr id="728" name="圖片 72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78090" y="1282130"/>
              <a:ext cx="707977" cy="1066750"/>
            </a:xfrm>
            <a:prstGeom prst="rect">
              <a:avLst/>
            </a:prstGeom>
          </p:spPr>
        </p:pic>
        <p:pic>
          <p:nvPicPr>
            <p:cNvPr id="729" name="圖片 72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0192" y="1570162"/>
              <a:ext cx="707977" cy="1066750"/>
            </a:xfrm>
            <a:prstGeom prst="rect">
              <a:avLst/>
            </a:prstGeom>
          </p:spPr>
        </p:pic>
        <p:pic>
          <p:nvPicPr>
            <p:cNvPr id="730" name="圖片 72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88224" y="1844824"/>
              <a:ext cx="707977" cy="1066750"/>
            </a:xfrm>
            <a:prstGeom prst="rect">
              <a:avLst/>
            </a:prstGeom>
          </p:spPr>
        </p:pic>
        <p:pic>
          <p:nvPicPr>
            <p:cNvPr id="731" name="圖片 73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42212" y="2132856"/>
              <a:ext cx="707977" cy="1066750"/>
            </a:xfrm>
            <a:prstGeom prst="rect">
              <a:avLst/>
            </a:prstGeom>
          </p:spPr>
        </p:pic>
      </p:grpSp>
      <p:grpSp>
        <p:nvGrpSpPr>
          <p:cNvPr id="788" name="群組 787"/>
          <p:cNvGrpSpPr/>
          <p:nvPr/>
        </p:nvGrpSpPr>
        <p:grpSpPr>
          <a:xfrm>
            <a:off x="4561993" y="5128467"/>
            <a:ext cx="2400165" cy="2506910"/>
            <a:chOff x="4608004" y="130002"/>
            <a:chExt cx="2400165" cy="2506910"/>
          </a:xfrm>
        </p:grpSpPr>
        <p:pic>
          <p:nvPicPr>
            <p:cNvPr id="789" name="圖片 78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08004" y="130002"/>
              <a:ext cx="707977" cy="1066750"/>
            </a:xfrm>
            <a:prstGeom prst="rect">
              <a:avLst/>
            </a:prstGeom>
          </p:spPr>
        </p:pic>
        <p:pic>
          <p:nvPicPr>
            <p:cNvPr id="790" name="圖片 78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61992" y="418034"/>
              <a:ext cx="707977" cy="1066750"/>
            </a:xfrm>
            <a:prstGeom prst="rect">
              <a:avLst/>
            </a:prstGeom>
          </p:spPr>
        </p:pic>
        <p:pic>
          <p:nvPicPr>
            <p:cNvPr id="791" name="圖片 79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92080" y="706066"/>
              <a:ext cx="707977" cy="1066750"/>
            </a:xfrm>
            <a:prstGeom prst="rect">
              <a:avLst/>
            </a:prstGeom>
          </p:spPr>
        </p:pic>
        <p:pic>
          <p:nvPicPr>
            <p:cNvPr id="792" name="圖片 79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2120" y="980728"/>
              <a:ext cx="707977" cy="1066750"/>
            </a:xfrm>
            <a:prstGeom prst="rect">
              <a:avLst/>
            </a:prstGeom>
          </p:spPr>
        </p:pic>
        <p:pic>
          <p:nvPicPr>
            <p:cNvPr id="793" name="圖片 79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78090" y="1282130"/>
              <a:ext cx="707977" cy="1066750"/>
            </a:xfrm>
            <a:prstGeom prst="rect">
              <a:avLst/>
            </a:prstGeom>
          </p:spPr>
        </p:pic>
        <p:pic>
          <p:nvPicPr>
            <p:cNvPr id="794" name="圖片 79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0192" y="1570162"/>
              <a:ext cx="707977" cy="1066750"/>
            </a:xfrm>
            <a:prstGeom prst="rect">
              <a:avLst/>
            </a:prstGeom>
          </p:spPr>
        </p:pic>
      </p:grpSp>
      <p:grpSp>
        <p:nvGrpSpPr>
          <p:cNvPr id="801" name="群組 800"/>
          <p:cNvGrpSpPr/>
          <p:nvPr/>
        </p:nvGrpSpPr>
        <p:grpSpPr>
          <a:xfrm>
            <a:off x="4590155" y="6165304"/>
            <a:ext cx="1349997" cy="1629444"/>
            <a:chOff x="6300192" y="1570162"/>
            <a:chExt cx="1349997" cy="1629444"/>
          </a:xfrm>
        </p:grpSpPr>
        <p:pic>
          <p:nvPicPr>
            <p:cNvPr id="807" name="圖片 80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0192" y="1570162"/>
              <a:ext cx="707977" cy="1066750"/>
            </a:xfrm>
            <a:prstGeom prst="rect">
              <a:avLst/>
            </a:prstGeom>
          </p:spPr>
        </p:pic>
        <p:pic>
          <p:nvPicPr>
            <p:cNvPr id="808" name="圖片 80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88224" y="1844824"/>
              <a:ext cx="707977" cy="1066750"/>
            </a:xfrm>
            <a:prstGeom prst="rect">
              <a:avLst/>
            </a:prstGeom>
          </p:spPr>
        </p:pic>
        <p:pic>
          <p:nvPicPr>
            <p:cNvPr id="809" name="圖片 80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42212" y="2132856"/>
              <a:ext cx="707977" cy="1066750"/>
            </a:xfrm>
            <a:prstGeom prst="rect">
              <a:avLst/>
            </a:prstGeom>
          </p:spPr>
        </p:pic>
      </p:grpSp>
      <p:sp>
        <p:nvSpPr>
          <p:cNvPr id="8" name="文字方塊 7"/>
          <p:cNvSpPr txBox="1"/>
          <p:nvPr/>
        </p:nvSpPr>
        <p:spPr>
          <a:xfrm>
            <a:off x="5744488" y="6111328"/>
            <a:ext cx="2385012" cy="369332"/>
          </a:xfrm>
          <a:prstGeom prst="rect">
            <a:avLst/>
          </a:prstGeom>
          <a:solidFill>
            <a:schemeClr val="bg1"/>
          </a:solidFill>
          <a:ln w="38100">
            <a:solidFill>
              <a:srgbClr val="FFC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GTX-1080 </a:t>
            </a:r>
            <a:r>
              <a:rPr lang="zh-TW" altLang="en-US" dirty="0" smtClean="0"/>
              <a:t>顯示卡</a:t>
            </a:r>
            <a:r>
              <a:rPr lang="en-US" altLang="zh-TW" dirty="0" smtClean="0"/>
              <a:t>GPU</a:t>
            </a:r>
            <a:endParaRPr lang="zh-TW" altLang="en-US" dirty="0"/>
          </a:p>
        </p:txBody>
      </p:sp>
      <p:sp>
        <p:nvSpPr>
          <p:cNvPr id="23" name="AutoShape 14" descr="「工人」的圖片搜尋結果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24" name="AutoShape 16" descr="「工人」的圖片搜尋結果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49" name="AutoShape 18" descr="「工人」的圖片搜尋結果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11284" name="Picture 20" descr="「工人」的圖片搜尋結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288" y="2218600"/>
            <a:ext cx="4244515" cy="3879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18" name="群組 817"/>
          <p:cNvGrpSpPr/>
          <p:nvPr/>
        </p:nvGrpSpPr>
        <p:grpSpPr>
          <a:xfrm>
            <a:off x="8298556" y="6252950"/>
            <a:ext cx="996009" cy="1341412"/>
            <a:chOff x="6300192" y="1570162"/>
            <a:chExt cx="996009" cy="1341412"/>
          </a:xfrm>
        </p:grpSpPr>
        <p:pic>
          <p:nvPicPr>
            <p:cNvPr id="819" name="圖片 81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0192" y="1570162"/>
              <a:ext cx="707977" cy="1066750"/>
            </a:xfrm>
            <a:prstGeom prst="rect">
              <a:avLst/>
            </a:prstGeom>
          </p:spPr>
        </p:pic>
        <p:pic>
          <p:nvPicPr>
            <p:cNvPr id="820" name="圖片 81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88224" y="1844824"/>
              <a:ext cx="707977" cy="1066750"/>
            </a:xfrm>
            <a:prstGeom prst="rect">
              <a:avLst/>
            </a:prstGeom>
          </p:spPr>
        </p:pic>
      </p:grpSp>
      <p:pic>
        <p:nvPicPr>
          <p:cNvPr id="823" name="圖片 8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4273" y="5553236"/>
            <a:ext cx="707977" cy="1066750"/>
          </a:xfrm>
          <a:prstGeom prst="rect">
            <a:avLst/>
          </a:prstGeom>
        </p:spPr>
      </p:pic>
      <p:grpSp>
        <p:nvGrpSpPr>
          <p:cNvPr id="826" name="群組 825"/>
          <p:cNvGrpSpPr/>
          <p:nvPr/>
        </p:nvGrpSpPr>
        <p:grpSpPr>
          <a:xfrm>
            <a:off x="8614173" y="4557850"/>
            <a:ext cx="996009" cy="1341412"/>
            <a:chOff x="6300192" y="1570162"/>
            <a:chExt cx="996009" cy="1341412"/>
          </a:xfrm>
        </p:grpSpPr>
        <p:pic>
          <p:nvPicPr>
            <p:cNvPr id="827" name="圖片 82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0192" y="1570162"/>
              <a:ext cx="707977" cy="1066750"/>
            </a:xfrm>
            <a:prstGeom prst="rect">
              <a:avLst/>
            </a:prstGeom>
          </p:spPr>
        </p:pic>
        <p:pic>
          <p:nvPicPr>
            <p:cNvPr id="828" name="圖片 82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88224" y="1844824"/>
              <a:ext cx="707977" cy="1066750"/>
            </a:xfrm>
            <a:prstGeom prst="rect">
              <a:avLst/>
            </a:prstGeom>
          </p:spPr>
        </p:pic>
      </p:grpSp>
      <p:grpSp>
        <p:nvGrpSpPr>
          <p:cNvPr id="830" name="群組 829"/>
          <p:cNvGrpSpPr/>
          <p:nvPr/>
        </p:nvGrpSpPr>
        <p:grpSpPr>
          <a:xfrm>
            <a:off x="8634400" y="3595650"/>
            <a:ext cx="996009" cy="1341412"/>
            <a:chOff x="6300192" y="1570162"/>
            <a:chExt cx="996009" cy="1341412"/>
          </a:xfrm>
        </p:grpSpPr>
        <p:pic>
          <p:nvPicPr>
            <p:cNvPr id="831" name="圖片 83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0192" y="1570162"/>
              <a:ext cx="707977" cy="1066750"/>
            </a:xfrm>
            <a:prstGeom prst="rect">
              <a:avLst/>
            </a:prstGeom>
          </p:spPr>
        </p:pic>
        <p:pic>
          <p:nvPicPr>
            <p:cNvPr id="832" name="圖片 83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88224" y="1844824"/>
              <a:ext cx="707977" cy="1066750"/>
            </a:xfrm>
            <a:prstGeom prst="rect">
              <a:avLst/>
            </a:prstGeom>
          </p:spPr>
        </p:pic>
      </p:grpSp>
      <p:grpSp>
        <p:nvGrpSpPr>
          <p:cNvPr id="834" name="群組 833"/>
          <p:cNvGrpSpPr/>
          <p:nvPr/>
        </p:nvGrpSpPr>
        <p:grpSpPr>
          <a:xfrm>
            <a:off x="8670404" y="2645693"/>
            <a:ext cx="996009" cy="1341412"/>
            <a:chOff x="6300192" y="1570162"/>
            <a:chExt cx="996009" cy="1341412"/>
          </a:xfrm>
        </p:grpSpPr>
        <p:pic>
          <p:nvPicPr>
            <p:cNvPr id="835" name="圖片 83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0192" y="1570162"/>
              <a:ext cx="707977" cy="1066750"/>
            </a:xfrm>
            <a:prstGeom prst="rect">
              <a:avLst/>
            </a:prstGeom>
          </p:spPr>
        </p:pic>
        <p:pic>
          <p:nvPicPr>
            <p:cNvPr id="836" name="圖片 83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88224" y="1844824"/>
              <a:ext cx="707977" cy="1066750"/>
            </a:xfrm>
            <a:prstGeom prst="rect">
              <a:avLst/>
            </a:prstGeom>
          </p:spPr>
        </p:pic>
      </p:grpSp>
      <p:pic>
        <p:nvPicPr>
          <p:cNvPr id="839" name="圖片 83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2910" y="1687438"/>
            <a:ext cx="707977" cy="106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229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但還是沒你想的這麼簡單</a:t>
            </a:r>
            <a:endParaRPr lang="zh-TW" altLang="en-US" dirty="0"/>
          </a:p>
        </p:txBody>
      </p:sp>
      <p:sp>
        <p:nvSpPr>
          <p:cNvPr id="2" name="文字版面配置區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人是貪婪的</a:t>
            </a:r>
          </a:p>
        </p:txBody>
      </p:sp>
    </p:spTree>
    <p:extLst>
      <p:ext uri="{BB962C8B-B14F-4D97-AF65-F5344CB8AC3E}">
        <p14:creationId xmlns:p14="http://schemas.microsoft.com/office/powerpoint/2010/main" val="1380681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相關圖片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808"/>
            <a:ext cx="9144000" cy="6093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868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相關圖片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1700808"/>
            <a:ext cx="5981700" cy="3429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標題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altLang="zh-TW" dirty="0" smtClean="0"/>
              <a:t>What the fuck?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01617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09" t="19846" r="9418"/>
          <a:stretch/>
        </p:blipFill>
        <p:spPr bwMode="auto">
          <a:xfrm>
            <a:off x="1379913" y="1388969"/>
            <a:ext cx="6284422" cy="48480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>
          <a:xfrm>
            <a:off x="7093338" y="6608385"/>
            <a:ext cx="20871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200" dirty="0"/>
              <a:t>來源</a:t>
            </a:r>
            <a:r>
              <a:rPr lang="en-US" altLang="zh-TW" sz="1200" dirty="0" smtClean="0"/>
              <a:t>:https</a:t>
            </a:r>
            <a:r>
              <a:rPr lang="en-US" altLang="zh-TW" sz="1200" dirty="0"/>
              <a:t>://goo.gl/8RTmfD</a:t>
            </a:r>
            <a:endParaRPr lang="zh-TW" altLang="en-US" sz="1200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216" y="5914201"/>
            <a:ext cx="2590800" cy="70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 2"/>
          <p:cNvSpPr/>
          <p:nvPr/>
        </p:nvSpPr>
        <p:spPr>
          <a:xfrm>
            <a:off x="1691681" y="646624"/>
            <a:ext cx="576064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b="1" dirty="0"/>
              <a:t>現在越來越多的人選擇四川作為比特幣挖礦的首選地 。</a:t>
            </a:r>
            <a:r>
              <a:rPr lang="zh-TW" altLang="en-US" dirty="0"/>
              <a:t> 這裡不僅有非常</a:t>
            </a:r>
            <a:r>
              <a:rPr lang="zh-TW" altLang="en-US" dirty="0">
                <a:solidFill>
                  <a:srgbClr val="FF0000"/>
                </a:solidFill>
              </a:rPr>
              <a:t>廉價的電力</a:t>
            </a:r>
            <a:r>
              <a:rPr lang="zh-TW" altLang="en-US" dirty="0"/>
              <a:t>，還有低密度的人口和</a:t>
            </a:r>
            <a:r>
              <a:rPr lang="zh-TW" altLang="en-US" dirty="0">
                <a:solidFill>
                  <a:srgbClr val="FF0000"/>
                </a:solidFill>
              </a:rPr>
              <a:t>寒冷的氣候</a:t>
            </a:r>
            <a:r>
              <a:rPr lang="zh-TW" altLang="en-US" dirty="0"/>
              <a:t>，對解決</a:t>
            </a:r>
            <a:r>
              <a:rPr lang="zh-TW" altLang="en-US" dirty="0">
                <a:solidFill>
                  <a:srgbClr val="FF0000"/>
                </a:solidFill>
              </a:rPr>
              <a:t>礦機噪音</a:t>
            </a:r>
            <a:r>
              <a:rPr lang="zh-TW" altLang="en-US" dirty="0"/>
              <a:t>和</a:t>
            </a:r>
            <a:r>
              <a:rPr lang="zh-TW" altLang="en-US" dirty="0">
                <a:solidFill>
                  <a:srgbClr val="FF0000"/>
                </a:solidFill>
              </a:rPr>
              <a:t>散熱問題有先天優勢</a:t>
            </a:r>
            <a:r>
              <a:rPr lang="zh-TW" altLang="en-US" dirty="0" smtClean="0"/>
              <a:t>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12787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講了那麼多，比特幣</a:t>
            </a:r>
            <a:r>
              <a:rPr lang="zh-TW" altLang="en-US" dirty="0"/>
              <a:t>是什麼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高盛</a:t>
            </a:r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</a:t>
            </a: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上看</a:t>
            </a:r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4800</a:t>
            </a: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美金</a:t>
            </a:r>
          </a:p>
        </p:txBody>
      </p:sp>
    </p:spTree>
    <p:extLst>
      <p:ext uri="{BB962C8B-B14F-4D97-AF65-F5344CB8AC3E}">
        <p14:creationId xmlns:p14="http://schemas.microsoft.com/office/powerpoint/2010/main" val="2837852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9603" y="88325"/>
            <a:ext cx="9144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5400" dirty="0" smtClean="0">
                <a:latin typeface="文鼎特毛楷" panose="020B0609010101010101" pitchFamily="49" charset="-120"/>
                <a:ea typeface="文鼎特毛楷" panose="020B0609010101010101" pitchFamily="49" charset="-120"/>
                <a:cs typeface="微軟正黑體"/>
              </a:rPr>
              <a:t>金融交易者商學院</a:t>
            </a:r>
            <a:endParaRPr lang="zh-TW" altLang="en-US" sz="5400" dirty="0">
              <a:latin typeface="文鼎特毛楷" panose="020B0609010101010101" pitchFamily="49" charset="-120"/>
              <a:ea typeface="文鼎特毛楷" panose="020B0609010101010101" pitchFamily="49" charset="-120"/>
              <a:cs typeface="微軟正黑體"/>
            </a:endParaRPr>
          </a:p>
        </p:txBody>
      </p:sp>
      <p:pic>
        <p:nvPicPr>
          <p:cNvPr id="3074" name="Picture 2" descr="G:\說明會\說明會照片\20130715_20022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412776"/>
            <a:ext cx="4464496" cy="36724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LABU\Desktop\12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53102">
            <a:off x="781776" y="4374672"/>
            <a:ext cx="2946713" cy="18905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群組 2"/>
          <p:cNvGrpSpPr/>
          <p:nvPr/>
        </p:nvGrpSpPr>
        <p:grpSpPr>
          <a:xfrm>
            <a:off x="4283967" y="1700760"/>
            <a:ext cx="4536623" cy="4032560"/>
            <a:chOff x="3851900" y="1700760"/>
            <a:chExt cx="4968690" cy="4032560"/>
          </a:xfrm>
          <a:solidFill>
            <a:srgbClr val="A6A6A6"/>
          </a:solidFill>
        </p:grpSpPr>
        <p:sp>
          <p:nvSpPr>
            <p:cNvPr id="5" name="圓角矩形 4"/>
            <p:cNvSpPr/>
            <p:nvPr/>
          </p:nvSpPr>
          <p:spPr>
            <a:xfrm>
              <a:off x="3851901" y="1700760"/>
              <a:ext cx="4968689" cy="792110"/>
            </a:xfrm>
            <a:prstGeom prst="roundRect">
              <a:avLst/>
            </a:prstGeom>
            <a:grpFill/>
            <a:ln>
              <a:solidFill>
                <a:srgbClr val="7F7F7F"/>
              </a:solidFill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2400" b="1" dirty="0" smtClean="0">
                  <a:solidFill>
                    <a:schemeClr val="tx1"/>
                  </a:solidFill>
                  <a:latin typeface="文鼎特毛楷" panose="020B0609010101010101" pitchFamily="49" charset="-120"/>
                  <a:ea typeface="文鼎特毛楷" panose="020B0609010101010101" pitchFamily="49" charset="-120"/>
                  <a:cs typeface="微軟正黑體"/>
                </a:rPr>
                <a:t>以金融教育為主的教學機構</a:t>
              </a:r>
              <a:endParaRPr lang="zh-TW" altLang="en-US" sz="2400" b="1" dirty="0">
                <a:solidFill>
                  <a:schemeClr val="tx1"/>
                </a:solidFill>
                <a:latin typeface="文鼎特毛楷" panose="020B0609010101010101" pitchFamily="49" charset="-120"/>
                <a:ea typeface="文鼎特毛楷" panose="020B0609010101010101" pitchFamily="49" charset="-120"/>
                <a:cs typeface="微軟正黑體"/>
              </a:endParaRPr>
            </a:p>
          </p:txBody>
        </p:sp>
        <p:sp>
          <p:nvSpPr>
            <p:cNvPr id="6" name="圓角矩形 5"/>
            <p:cNvSpPr/>
            <p:nvPr/>
          </p:nvSpPr>
          <p:spPr>
            <a:xfrm>
              <a:off x="3851900" y="2780910"/>
              <a:ext cx="4968690" cy="792110"/>
            </a:xfrm>
            <a:prstGeom prst="roundRect">
              <a:avLst/>
            </a:prstGeom>
            <a:grpFill/>
            <a:ln>
              <a:solidFill>
                <a:srgbClr val="7F7F7F"/>
              </a:solidFill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2400" b="1" dirty="0" smtClean="0">
                  <a:solidFill>
                    <a:schemeClr val="tx1"/>
                  </a:solidFill>
                  <a:latin typeface="文鼎特毛楷" panose="020B0609010101010101" pitchFamily="49" charset="-120"/>
                  <a:ea typeface="文鼎特毛楷" panose="020B0609010101010101" pitchFamily="49" charset="-120"/>
                  <a:cs typeface="微軟正黑體"/>
                </a:rPr>
                <a:t>一群熱愛操作的操盤手組成</a:t>
              </a:r>
              <a:endParaRPr lang="zh-TW" altLang="en-US" sz="2400" b="1" dirty="0">
                <a:solidFill>
                  <a:schemeClr val="tx1"/>
                </a:solidFill>
                <a:latin typeface="文鼎特毛楷" panose="020B0609010101010101" pitchFamily="49" charset="-120"/>
                <a:ea typeface="文鼎特毛楷" panose="020B0609010101010101" pitchFamily="49" charset="-120"/>
                <a:cs typeface="微軟正黑體"/>
              </a:endParaRPr>
            </a:p>
          </p:txBody>
        </p:sp>
        <p:sp>
          <p:nvSpPr>
            <p:cNvPr id="7" name="圓角矩形 6"/>
            <p:cNvSpPr/>
            <p:nvPr/>
          </p:nvSpPr>
          <p:spPr>
            <a:xfrm>
              <a:off x="3851901" y="3861060"/>
              <a:ext cx="4968689" cy="792110"/>
            </a:xfrm>
            <a:prstGeom prst="roundRect">
              <a:avLst/>
            </a:prstGeom>
            <a:grpFill/>
            <a:ln>
              <a:solidFill>
                <a:srgbClr val="7F7F7F"/>
              </a:solidFill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2400" b="1" dirty="0" smtClean="0">
                  <a:solidFill>
                    <a:schemeClr val="tx1"/>
                  </a:solidFill>
                  <a:latin typeface="文鼎特毛楷" panose="020B0609010101010101" pitchFamily="49" charset="-120"/>
                  <a:ea typeface="文鼎特毛楷" panose="020B0609010101010101" pitchFamily="49" charset="-120"/>
                  <a:cs typeface="微軟正黑體"/>
                </a:rPr>
                <a:t>建立完整的邏輯、正確的依據</a:t>
              </a:r>
              <a:endParaRPr lang="zh-TW" altLang="en-US" sz="2400" b="1" dirty="0">
                <a:solidFill>
                  <a:schemeClr val="tx1"/>
                </a:solidFill>
                <a:latin typeface="文鼎特毛楷" panose="020B0609010101010101" pitchFamily="49" charset="-120"/>
                <a:ea typeface="文鼎特毛楷" panose="020B0609010101010101" pitchFamily="49" charset="-120"/>
                <a:cs typeface="微軟正黑體"/>
              </a:endParaRPr>
            </a:p>
          </p:txBody>
        </p:sp>
        <p:sp>
          <p:nvSpPr>
            <p:cNvPr id="8" name="圓角矩形 7"/>
            <p:cNvSpPr/>
            <p:nvPr/>
          </p:nvSpPr>
          <p:spPr>
            <a:xfrm>
              <a:off x="3851901" y="4941210"/>
              <a:ext cx="4945886" cy="792110"/>
            </a:xfrm>
            <a:prstGeom prst="roundRect">
              <a:avLst/>
            </a:prstGeom>
            <a:grpFill/>
            <a:ln>
              <a:solidFill>
                <a:srgbClr val="7F7F7F"/>
              </a:solidFill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2400" b="1" dirty="0">
                  <a:solidFill>
                    <a:schemeClr val="tx1"/>
                  </a:solidFill>
                  <a:latin typeface="文鼎特毛楷" panose="020B0609010101010101" pitchFamily="49" charset="-120"/>
                  <a:ea typeface="文鼎特毛楷" panose="020B0609010101010101" pitchFamily="49" charset="-120"/>
                  <a:cs typeface="微軟正黑體"/>
                </a:rPr>
                <a:t>透過大賺小賠累積財富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11773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166019"/>
            <a:ext cx="8229600" cy="5359325"/>
          </a:xfrm>
        </p:spPr>
        <p:txBody>
          <a:bodyPr anchor="ctr"/>
          <a:lstStyle/>
          <a:p>
            <a:pPr algn="just"/>
            <a:r>
              <a:rPr lang="en-US" altLang="zh-TW" dirty="0" smtClean="0"/>
              <a:t>Bitcoin</a:t>
            </a:r>
            <a:r>
              <a:rPr lang="zh-TW" altLang="en-US" dirty="0" smtClean="0"/>
              <a:t>是一個</a:t>
            </a:r>
            <a:r>
              <a:rPr lang="zh-TW" altLang="en-US" dirty="0" smtClean="0">
                <a:solidFill>
                  <a:srgbClr val="FF0000"/>
                </a:solidFill>
              </a:rPr>
              <a:t>共識網路</a:t>
            </a:r>
            <a:r>
              <a:rPr lang="zh-TW" altLang="en-US" dirty="0" smtClean="0"/>
              <a:t>，它實現了一種新的支付系統，以數位貨幣的方式存在。</a:t>
            </a:r>
            <a:endParaRPr lang="en-US" altLang="zh-TW" dirty="0"/>
          </a:p>
          <a:p>
            <a:pPr algn="just"/>
            <a:endParaRPr lang="en-US" altLang="zh-TW" dirty="0" smtClean="0"/>
          </a:p>
          <a:p>
            <a:pPr algn="just"/>
            <a:r>
              <a:rPr lang="zh-TW" altLang="en-US" dirty="0" smtClean="0"/>
              <a:t>第一個</a:t>
            </a:r>
            <a:r>
              <a:rPr lang="zh-TW" altLang="en-US" dirty="0" smtClean="0">
                <a:solidFill>
                  <a:srgbClr val="FF0000"/>
                </a:solidFill>
              </a:rPr>
              <a:t>去中心化</a:t>
            </a:r>
            <a:r>
              <a:rPr lang="zh-TW" altLang="en-US" dirty="0" smtClean="0"/>
              <a:t>的</a:t>
            </a:r>
            <a:r>
              <a:rPr lang="zh-TW" altLang="en-US" dirty="0" smtClean="0">
                <a:solidFill>
                  <a:srgbClr val="FF0000"/>
                </a:solidFill>
              </a:rPr>
              <a:t>點對點支付網路</a:t>
            </a:r>
            <a:r>
              <a:rPr lang="zh-TW" altLang="en-US" dirty="0" smtClean="0"/>
              <a:t>，由用戶來支撐，</a:t>
            </a:r>
            <a:r>
              <a:rPr lang="zh-TW" altLang="en-US" dirty="0" smtClean="0">
                <a:solidFill>
                  <a:srgbClr val="FF0000"/>
                </a:solidFill>
              </a:rPr>
              <a:t>不需要中央機構或中間人</a:t>
            </a:r>
            <a:r>
              <a:rPr lang="zh-TW" altLang="en-US" dirty="0" smtClean="0"/>
              <a:t>。從用戶的角度看，</a:t>
            </a:r>
            <a:r>
              <a:rPr lang="en-US" altLang="zh-TW" dirty="0" smtClean="0"/>
              <a:t>Bitcoin</a:t>
            </a:r>
            <a:r>
              <a:rPr lang="zh-TW" altLang="en-US" dirty="0" smtClean="0"/>
              <a:t>就像是網路上的鈔票一樣。</a:t>
            </a:r>
            <a:endParaRPr lang="en-US" altLang="zh-TW" dirty="0" smtClean="0"/>
          </a:p>
          <a:p>
            <a:pPr marL="0" indent="0" algn="just">
              <a:buNone/>
            </a:pPr>
            <a:endParaRPr lang="en-US" altLang="zh-TW" dirty="0" smtClean="0"/>
          </a:p>
          <a:p>
            <a:pPr marL="0" indent="0" algn="just">
              <a:buNone/>
            </a:pPr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1567697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中央機構</a:t>
            </a:r>
            <a:endParaRPr lang="zh-TW" altLang="en-US" dirty="0"/>
          </a:p>
        </p:txBody>
      </p:sp>
      <p:grpSp>
        <p:nvGrpSpPr>
          <p:cNvPr id="20" name="群組 19"/>
          <p:cNvGrpSpPr/>
          <p:nvPr/>
        </p:nvGrpSpPr>
        <p:grpSpPr>
          <a:xfrm>
            <a:off x="1727684" y="2128498"/>
            <a:ext cx="5652628" cy="4070445"/>
            <a:chOff x="1727684" y="2128498"/>
            <a:chExt cx="5652628" cy="4070445"/>
          </a:xfrm>
        </p:grpSpPr>
        <p:grpSp>
          <p:nvGrpSpPr>
            <p:cNvPr id="11" name="群組 10"/>
            <p:cNvGrpSpPr/>
            <p:nvPr/>
          </p:nvGrpSpPr>
          <p:grpSpPr>
            <a:xfrm>
              <a:off x="1727684" y="2128498"/>
              <a:ext cx="1219200" cy="1665477"/>
              <a:chOff x="1815330" y="2924943"/>
              <a:chExt cx="1219200" cy="1665477"/>
            </a:xfrm>
          </p:grpSpPr>
          <p:pic>
            <p:nvPicPr>
              <p:cNvPr id="7" name="Picture 2" descr="bank, cash, finance, money, payment icon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15330" y="2924943"/>
                <a:ext cx="1219200" cy="12192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" name="文字方塊 3"/>
              <p:cNvSpPr txBox="1"/>
              <p:nvPr/>
            </p:nvSpPr>
            <p:spPr>
              <a:xfrm>
                <a:off x="1870932" y="4221088"/>
                <a:ext cx="11079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dirty="0" smtClean="0"/>
                  <a:t>匯出銀行</a:t>
                </a:r>
                <a:endParaRPr lang="zh-TW" altLang="en-US" dirty="0"/>
              </a:p>
            </p:txBody>
          </p:sp>
        </p:grpSp>
        <p:grpSp>
          <p:nvGrpSpPr>
            <p:cNvPr id="9" name="群組 8"/>
            <p:cNvGrpSpPr/>
            <p:nvPr/>
          </p:nvGrpSpPr>
          <p:grpSpPr>
            <a:xfrm>
              <a:off x="6161112" y="2128499"/>
              <a:ext cx="1219200" cy="1665476"/>
              <a:chOff x="5919786" y="2924944"/>
              <a:chExt cx="1219200" cy="1665476"/>
            </a:xfrm>
          </p:grpSpPr>
          <p:pic>
            <p:nvPicPr>
              <p:cNvPr id="1026" name="Picture 2" descr="bank, cash, finance, money, payment icon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19786" y="2924944"/>
                <a:ext cx="1219200" cy="12192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4" name="文字方塊 13"/>
              <p:cNvSpPr txBox="1"/>
              <p:nvPr/>
            </p:nvSpPr>
            <p:spPr>
              <a:xfrm>
                <a:off x="5975388" y="4221088"/>
                <a:ext cx="11079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dirty="0" smtClean="0"/>
                  <a:t>匯入銀行</a:t>
                </a:r>
                <a:endParaRPr lang="zh-TW" altLang="en-US" dirty="0"/>
              </a:p>
            </p:txBody>
          </p:sp>
        </p:grpSp>
        <p:grpSp>
          <p:nvGrpSpPr>
            <p:cNvPr id="13" name="群組 12"/>
            <p:cNvGrpSpPr/>
            <p:nvPr/>
          </p:nvGrpSpPr>
          <p:grpSpPr>
            <a:xfrm>
              <a:off x="3859140" y="2128499"/>
              <a:ext cx="1383794" cy="1666469"/>
              <a:chOff x="3751128" y="2924944"/>
              <a:chExt cx="1383794" cy="1666469"/>
            </a:xfrm>
          </p:grpSpPr>
          <p:pic>
            <p:nvPicPr>
              <p:cNvPr id="1030" name="Picture 6" descr="相關圖片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751128" y="2924944"/>
                <a:ext cx="1383794" cy="12192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5" name="文字方塊 14"/>
              <p:cNvSpPr txBox="1"/>
              <p:nvPr/>
            </p:nvSpPr>
            <p:spPr>
              <a:xfrm>
                <a:off x="3889027" y="4222081"/>
                <a:ext cx="11079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dirty="0" smtClean="0"/>
                  <a:t>財經公司</a:t>
                </a:r>
                <a:endParaRPr lang="zh-TW" altLang="en-US" dirty="0"/>
              </a:p>
            </p:txBody>
          </p:sp>
        </p:grpSp>
        <p:grpSp>
          <p:nvGrpSpPr>
            <p:cNvPr id="12" name="群組 11"/>
            <p:cNvGrpSpPr/>
            <p:nvPr/>
          </p:nvGrpSpPr>
          <p:grpSpPr>
            <a:xfrm>
              <a:off x="3941437" y="4610410"/>
              <a:ext cx="1219200" cy="1588533"/>
              <a:chOff x="3833425" y="4874095"/>
              <a:chExt cx="1219200" cy="1588533"/>
            </a:xfrm>
          </p:grpSpPr>
          <p:pic>
            <p:nvPicPr>
              <p:cNvPr id="10" name="Picture 2" descr="bank, cash, finance, money, payment icon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833425" y="4874095"/>
                <a:ext cx="1219200" cy="12192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6" name="文字方塊 15"/>
              <p:cNvSpPr txBox="1"/>
              <p:nvPr/>
            </p:nvSpPr>
            <p:spPr>
              <a:xfrm>
                <a:off x="3889027" y="6093296"/>
                <a:ext cx="11079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dirty="0" smtClean="0"/>
                  <a:t>清算銀行</a:t>
                </a:r>
                <a:endParaRPr lang="zh-TW" altLang="en-US" dirty="0"/>
              </a:p>
            </p:txBody>
          </p:sp>
        </p:grpSp>
        <p:sp>
          <p:nvSpPr>
            <p:cNvPr id="17" name="左-右雙向箭號 16"/>
            <p:cNvSpPr/>
            <p:nvPr/>
          </p:nvSpPr>
          <p:spPr>
            <a:xfrm>
              <a:off x="3067052" y="2486071"/>
              <a:ext cx="792088" cy="504056"/>
            </a:xfrm>
            <a:prstGeom prst="leftRightArrow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左-右雙向箭號 21"/>
            <p:cNvSpPr/>
            <p:nvPr/>
          </p:nvSpPr>
          <p:spPr>
            <a:xfrm>
              <a:off x="5242934" y="2486071"/>
              <a:ext cx="792088" cy="504056"/>
            </a:xfrm>
            <a:prstGeom prst="leftRightArrow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4" name="左-右雙向箭號 23"/>
            <p:cNvSpPr/>
            <p:nvPr/>
          </p:nvSpPr>
          <p:spPr>
            <a:xfrm rot="5400000">
              <a:off x="4154993" y="3928699"/>
              <a:ext cx="792088" cy="504056"/>
            </a:xfrm>
            <a:prstGeom prst="leftRightArrow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111109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相關圖片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126"/>
          <a:stretch/>
        </p:blipFill>
        <p:spPr bwMode="auto">
          <a:xfrm>
            <a:off x="0" y="-18722"/>
            <a:ext cx="9167062" cy="6876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5373216"/>
            <a:ext cx="8229600" cy="1143000"/>
          </a:xfrm>
        </p:spPr>
        <p:txBody>
          <a:bodyPr/>
          <a:lstStyle/>
          <a:p>
            <a:pPr algn="l"/>
            <a:r>
              <a:rPr lang="zh-TW" altLang="en-US" dirty="0" smtClean="0">
                <a:solidFill>
                  <a:schemeClr val="bg1"/>
                </a:solidFill>
              </a:rPr>
              <a:t>點對點支付網路</a:t>
            </a:r>
            <a:endParaRPr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9087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創始人</a:t>
            </a:r>
            <a:r>
              <a:rPr lang="en-US" altLang="zh-TW" dirty="0"/>
              <a:t>: Satoshi </a:t>
            </a:r>
            <a:r>
              <a:rPr lang="en-US" altLang="zh-TW" dirty="0" err="1"/>
              <a:t>Nakamoto</a:t>
            </a:r>
            <a:r>
              <a:rPr lang="en-US" altLang="zh-TW" dirty="0"/>
              <a:t>(</a:t>
            </a:r>
            <a:r>
              <a:rPr lang="zh-TW" altLang="en-US" dirty="0"/>
              <a:t>中本聰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12" name="Freeform 3"/>
          <p:cNvSpPr>
            <a:spLocks/>
          </p:cNvSpPr>
          <p:nvPr/>
        </p:nvSpPr>
        <p:spPr bwMode="gray">
          <a:xfrm>
            <a:off x="990600" y="5163121"/>
            <a:ext cx="2019300" cy="962025"/>
          </a:xfrm>
          <a:custGeom>
            <a:avLst/>
            <a:gdLst/>
            <a:ahLst/>
            <a:cxnLst>
              <a:cxn ang="0">
                <a:pos x="88" y="696"/>
              </a:cxn>
              <a:cxn ang="0">
                <a:pos x="88" y="0"/>
              </a:cxn>
              <a:cxn ang="0">
                <a:pos x="0" y="0"/>
              </a:cxn>
              <a:cxn ang="0">
                <a:pos x="0" y="792"/>
              </a:cxn>
              <a:cxn ang="0">
                <a:pos x="2320" y="792"/>
              </a:cxn>
              <a:cxn ang="0">
                <a:pos x="2320" y="696"/>
              </a:cxn>
              <a:cxn ang="0">
                <a:pos x="88" y="696"/>
              </a:cxn>
            </a:cxnLst>
            <a:rect l="0" t="0" r="r" b="b"/>
            <a:pathLst>
              <a:path w="2320" h="792">
                <a:moveTo>
                  <a:pt x="88" y="696"/>
                </a:moveTo>
                <a:lnTo>
                  <a:pt x="88" y="0"/>
                </a:lnTo>
                <a:lnTo>
                  <a:pt x="0" y="0"/>
                </a:lnTo>
                <a:lnTo>
                  <a:pt x="0" y="792"/>
                </a:lnTo>
                <a:lnTo>
                  <a:pt x="2320" y="792"/>
                </a:lnTo>
                <a:lnTo>
                  <a:pt x="2320" y="696"/>
                </a:lnTo>
                <a:lnTo>
                  <a:pt x="88" y="696"/>
                </a:lnTo>
                <a:close/>
              </a:path>
            </a:pathLst>
          </a:custGeom>
          <a:solidFill>
            <a:schemeClr val="accent1">
              <a:alpha val="67999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13" name="Freeform 4"/>
          <p:cNvSpPr>
            <a:spLocks/>
          </p:cNvSpPr>
          <p:nvPr/>
        </p:nvSpPr>
        <p:spPr bwMode="gray">
          <a:xfrm rot="10800000">
            <a:off x="6076950" y="4240783"/>
            <a:ext cx="1924050" cy="962025"/>
          </a:xfrm>
          <a:custGeom>
            <a:avLst/>
            <a:gdLst/>
            <a:ahLst/>
            <a:cxnLst>
              <a:cxn ang="0">
                <a:pos x="88" y="696"/>
              </a:cxn>
              <a:cxn ang="0">
                <a:pos x="88" y="0"/>
              </a:cxn>
              <a:cxn ang="0">
                <a:pos x="0" y="0"/>
              </a:cxn>
              <a:cxn ang="0">
                <a:pos x="0" y="792"/>
              </a:cxn>
              <a:cxn ang="0">
                <a:pos x="2320" y="792"/>
              </a:cxn>
              <a:cxn ang="0">
                <a:pos x="2320" y="696"/>
              </a:cxn>
              <a:cxn ang="0">
                <a:pos x="88" y="696"/>
              </a:cxn>
            </a:cxnLst>
            <a:rect l="0" t="0" r="r" b="b"/>
            <a:pathLst>
              <a:path w="2320" h="792">
                <a:moveTo>
                  <a:pt x="88" y="696"/>
                </a:moveTo>
                <a:lnTo>
                  <a:pt x="88" y="0"/>
                </a:lnTo>
                <a:lnTo>
                  <a:pt x="0" y="0"/>
                </a:lnTo>
                <a:lnTo>
                  <a:pt x="0" y="792"/>
                </a:lnTo>
                <a:lnTo>
                  <a:pt x="2320" y="792"/>
                </a:lnTo>
                <a:lnTo>
                  <a:pt x="2320" y="696"/>
                </a:lnTo>
                <a:lnTo>
                  <a:pt x="88" y="696"/>
                </a:lnTo>
                <a:close/>
              </a:path>
            </a:pathLst>
          </a:custGeom>
          <a:solidFill>
            <a:schemeClr val="accent1">
              <a:alpha val="67999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14" name="Rectangle 5"/>
          <p:cNvSpPr>
            <a:spLocks noChangeArrowheads="1"/>
          </p:cNvSpPr>
          <p:nvPr/>
        </p:nvSpPr>
        <p:spPr bwMode="gray">
          <a:xfrm>
            <a:off x="1143000" y="1600200"/>
            <a:ext cx="170271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lvl="0">
              <a:spcBef>
                <a:spcPct val="50000"/>
              </a:spcBef>
              <a:buClr>
                <a:srgbClr val="1F3F5F"/>
              </a:buClr>
              <a:buFontTx/>
              <a:buChar char="•"/>
            </a:pPr>
            <a:r>
              <a:rPr lang="en-US" altLang="zh-TW" b="1" dirty="0" smtClean="0">
                <a:ea typeface="新細明體" charset="-120"/>
              </a:rPr>
              <a:t> 2008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年</a:t>
            </a:r>
            <a:r>
              <a:rPr lang="en-US" altLang="zh-TW" b="1" dirty="0">
                <a:ea typeface="新細明體" charset="-120"/>
              </a:rPr>
              <a:t>11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月</a:t>
            </a:r>
          </a:p>
        </p:txBody>
      </p:sp>
      <p:sp>
        <p:nvSpPr>
          <p:cNvPr id="15" name="Rectangle 6"/>
          <p:cNvSpPr>
            <a:spLocks noChangeArrowheads="1"/>
          </p:cNvSpPr>
          <p:nvPr/>
        </p:nvSpPr>
        <p:spPr bwMode="gray">
          <a:xfrm>
            <a:off x="1143000" y="4005064"/>
            <a:ext cx="155523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lvl="0">
              <a:spcBef>
                <a:spcPct val="50000"/>
              </a:spcBef>
              <a:buClr>
                <a:srgbClr val="1F3F5F"/>
              </a:buClr>
              <a:buFontTx/>
              <a:buChar char="•"/>
            </a:pPr>
            <a:r>
              <a:rPr lang="zh-TW" altLang="en-US" b="1" dirty="0" smtClean="0">
                <a:ea typeface="新細明體" charset="-120"/>
              </a:rPr>
              <a:t> </a:t>
            </a:r>
            <a:r>
              <a:rPr lang="en-US" altLang="zh-TW" b="1" dirty="0" smtClean="0">
                <a:ea typeface="新細明體" charset="-120"/>
              </a:rPr>
              <a:t>2009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年</a:t>
            </a:r>
            <a:r>
              <a:rPr lang="en-US" altLang="zh-TW" b="1" dirty="0">
                <a:ea typeface="新細明體" charset="-120"/>
              </a:rPr>
              <a:t>1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月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" name="Freeform 7"/>
          <p:cNvSpPr>
            <a:spLocks/>
          </p:cNvSpPr>
          <p:nvPr/>
        </p:nvSpPr>
        <p:spPr bwMode="gray">
          <a:xfrm>
            <a:off x="990600" y="2833688"/>
            <a:ext cx="2019300" cy="962025"/>
          </a:xfrm>
          <a:custGeom>
            <a:avLst/>
            <a:gdLst/>
            <a:ahLst/>
            <a:cxnLst>
              <a:cxn ang="0">
                <a:pos x="88" y="696"/>
              </a:cxn>
              <a:cxn ang="0">
                <a:pos x="88" y="0"/>
              </a:cxn>
              <a:cxn ang="0">
                <a:pos x="0" y="0"/>
              </a:cxn>
              <a:cxn ang="0">
                <a:pos x="0" y="792"/>
              </a:cxn>
              <a:cxn ang="0">
                <a:pos x="2320" y="792"/>
              </a:cxn>
              <a:cxn ang="0">
                <a:pos x="2320" y="696"/>
              </a:cxn>
              <a:cxn ang="0">
                <a:pos x="88" y="696"/>
              </a:cxn>
            </a:cxnLst>
            <a:rect l="0" t="0" r="r" b="b"/>
            <a:pathLst>
              <a:path w="2320" h="792">
                <a:moveTo>
                  <a:pt x="88" y="696"/>
                </a:moveTo>
                <a:lnTo>
                  <a:pt x="88" y="0"/>
                </a:lnTo>
                <a:lnTo>
                  <a:pt x="0" y="0"/>
                </a:lnTo>
                <a:lnTo>
                  <a:pt x="0" y="792"/>
                </a:lnTo>
                <a:lnTo>
                  <a:pt x="2320" y="792"/>
                </a:lnTo>
                <a:lnTo>
                  <a:pt x="2320" y="696"/>
                </a:lnTo>
                <a:lnTo>
                  <a:pt x="88" y="696"/>
                </a:lnTo>
                <a:close/>
              </a:path>
            </a:pathLst>
          </a:custGeom>
          <a:solidFill>
            <a:schemeClr val="hlink">
              <a:alpha val="5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17" name="Freeform 8"/>
          <p:cNvSpPr>
            <a:spLocks/>
          </p:cNvSpPr>
          <p:nvPr/>
        </p:nvSpPr>
        <p:spPr bwMode="gray">
          <a:xfrm rot="10800000">
            <a:off x="6038850" y="1881188"/>
            <a:ext cx="1924050" cy="962025"/>
          </a:xfrm>
          <a:custGeom>
            <a:avLst/>
            <a:gdLst/>
            <a:ahLst/>
            <a:cxnLst>
              <a:cxn ang="0">
                <a:pos x="88" y="696"/>
              </a:cxn>
              <a:cxn ang="0">
                <a:pos x="88" y="0"/>
              </a:cxn>
              <a:cxn ang="0">
                <a:pos x="0" y="0"/>
              </a:cxn>
              <a:cxn ang="0">
                <a:pos x="0" y="792"/>
              </a:cxn>
              <a:cxn ang="0">
                <a:pos x="2320" y="792"/>
              </a:cxn>
              <a:cxn ang="0">
                <a:pos x="2320" y="696"/>
              </a:cxn>
              <a:cxn ang="0">
                <a:pos x="88" y="696"/>
              </a:cxn>
            </a:cxnLst>
            <a:rect l="0" t="0" r="r" b="b"/>
            <a:pathLst>
              <a:path w="2320" h="792">
                <a:moveTo>
                  <a:pt x="88" y="696"/>
                </a:moveTo>
                <a:lnTo>
                  <a:pt x="88" y="0"/>
                </a:lnTo>
                <a:lnTo>
                  <a:pt x="0" y="0"/>
                </a:lnTo>
                <a:lnTo>
                  <a:pt x="0" y="792"/>
                </a:lnTo>
                <a:lnTo>
                  <a:pt x="2320" y="792"/>
                </a:lnTo>
                <a:lnTo>
                  <a:pt x="2320" y="696"/>
                </a:lnTo>
                <a:lnTo>
                  <a:pt x="88" y="696"/>
                </a:lnTo>
                <a:close/>
              </a:path>
            </a:pathLst>
          </a:custGeom>
          <a:solidFill>
            <a:schemeClr val="hlink">
              <a:alpha val="5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18" name="AutoShape 9"/>
          <p:cNvSpPr>
            <a:spLocks noChangeArrowheads="1"/>
          </p:cNvSpPr>
          <p:nvPr/>
        </p:nvSpPr>
        <p:spPr bwMode="gray">
          <a:xfrm>
            <a:off x="1190625" y="2271713"/>
            <a:ext cx="6429375" cy="12954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chemeClr val="folHlink">
                  <a:gamma/>
                  <a:tint val="75686"/>
                  <a:invGamma/>
                </a:schemeClr>
              </a:gs>
              <a:gs pos="50000">
                <a:schemeClr val="folHlink"/>
              </a:gs>
              <a:gs pos="100000">
                <a:schemeClr val="folHlink">
                  <a:gamma/>
                  <a:tint val="75686"/>
                  <a:invGamma/>
                </a:schemeClr>
              </a:gs>
            </a:gsLst>
            <a:lin ang="18900000" scaled="1"/>
          </a:gradFill>
          <a:ln w="9525">
            <a:noFill/>
            <a:round/>
            <a:headEnd/>
            <a:tailEnd/>
          </a:ln>
          <a:effectLst/>
          <a:scene3d>
            <a:camera prst="legacyObliqueTopRight"/>
            <a:lightRig rig="legacyFlat3" dir="b"/>
          </a:scene3d>
          <a:sp3d extrusionH="303200" prstMaterial="legacyMatte">
            <a:bevelT w="13500" h="13500" prst="angle"/>
            <a:bevelB w="13500" h="13500" prst="angle"/>
            <a:extrusionClr>
              <a:schemeClr val="folHlink"/>
            </a:extrusionClr>
          </a:sp3d>
        </p:spPr>
        <p:txBody>
          <a:bodyPr wrap="none" anchor="ctr">
            <a:flatTx/>
          </a:bodyPr>
          <a:lstStyle/>
          <a:p>
            <a:pPr algn="ctr" eaLnBrk="0" hangingPunct="0"/>
            <a:r>
              <a:rPr lang="en-US" altLang="zh-TW" sz="2000" b="1" dirty="0" smtClean="0">
                <a:solidFill>
                  <a:schemeClr val="bg1"/>
                </a:solidFill>
                <a:latin typeface="+mn-ea"/>
              </a:rPr>
              <a:t>《</a:t>
            </a:r>
            <a:r>
              <a:rPr lang="zh-TW" altLang="en-US" sz="2000" b="1" dirty="0">
                <a:solidFill>
                  <a:schemeClr val="bg1"/>
                </a:solidFill>
                <a:latin typeface="+mn-ea"/>
              </a:rPr>
              <a:t>比特幣：對等網路電子現金</a:t>
            </a:r>
            <a:r>
              <a:rPr lang="zh-TW" altLang="en-US" sz="2000" b="1" dirty="0" smtClean="0">
                <a:solidFill>
                  <a:schemeClr val="bg1"/>
                </a:solidFill>
                <a:latin typeface="+mn-ea"/>
              </a:rPr>
              <a:t>系統</a:t>
            </a:r>
            <a:r>
              <a:rPr lang="en-US" altLang="zh-TW" sz="2000" b="1" dirty="0" smtClean="0">
                <a:solidFill>
                  <a:schemeClr val="bg1"/>
                </a:solidFill>
                <a:latin typeface="+mn-ea"/>
              </a:rPr>
              <a:t>》</a:t>
            </a:r>
            <a:endParaRPr lang="en-US" altLang="zh-TW" sz="2000" dirty="0">
              <a:latin typeface="+mn-ea"/>
            </a:endParaRPr>
          </a:p>
        </p:txBody>
      </p:sp>
      <p:sp>
        <p:nvSpPr>
          <p:cNvPr id="19" name="AutoShape 10"/>
          <p:cNvSpPr>
            <a:spLocks noChangeArrowheads="1"/>
          </p:cNvSpPr>
          <p:nvPr/>
        </p:nvSpPr>
        <p:spPr bwMode="gray">
          <a:xfrm>
            <a:off x="1266825" y="4629721"/>
            <a:ext cx="6429375" cy="12954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chemeClr val="accent2">
                  <a:gamma/>
                  <a:tint val="75686"/>
                  <a:invGamma/>
                </a:schemeClr>
              </a:gs>
              <a:gs pos="50000">
                <a:schemeClr val="accent2"/>
              </a:gs>
              <a:gs pos="100000">
                <a:schemeClr val="accent2">
                  <a:gamma/>
                  <a:tint val="75686"/>
                  <a:invGamma/>
                </a:schemeClr>
              </a:gs>
            </a:gsLst>
            <a:lin ang="18900000" scaled="1"/>
          </a:gradFill>
          <a:ln w="9525">
            <a:noFill/>
            <a:round/>
            <a:headEnd/>
            <a:tailEnd/>
          </a:ln>
          <a:effectLst/>
          <a:scene3d>
            <a:camera prst="legacyObliqueTopRight"/>
            <a:lightRig rig="legacyFlat3" dir="b"/>
          </a:scene3d>
          <a:sp3d extrusionH="303200" prstMaterial="legacyMatte">
            <a:bevelT w="13500" h="13500" prst="angle"/>
            <a:bevelB w="13500" h="13500" prst="angle"/>
            <a:extrusionClr>
              <a:schemeClr val="accent2"/>
            </a:extrusionClr>
          </a:sp3d>
        </p:spPr>
        <p:txBody>
          <a:bodyPr wrap="none" anchor="ctr">
            <a:flatTx/>
          </a:bodyPr>
          <a:lstStyle/>
          <a:p>
            <a:pPr algn="ctr" eaLnBrk="0" hangingPunct="0"/>
            <a:r>
              <a:rPr lang="zh-TW" altLang="en-US" sz="2000" b="1" dirty="0" smtClean="0">
                <a:solidFill>
                  <a:schemeClr val="bg1"/>
                </a:solidFill>
                <a:latin typeface="+mj-ea"/>
                <a:ea typeface="+mj-ea"/>
              </a:rPr>
              <a:t>使用比</a:t>
            </a:r>
            <a:r>
              <a:rPr lang="zh-TW" altLang="en-US" sz="2000" b="1" dirty="0">
                <a:solidFill>
                  <a:schemeClr val="bg1"/>
                </a:solidFill>
                <a:latin typeface="+mj-ea"/>
                <a:ea typeface="+mj-ea"/>
              </a:rPr>
              <a:t>特</a:t>
            </a:r>
            <a:r>
              <a:rPr lang="zh-TW" altLang="en-US" sz="2000" b="1" dirty="0" smtClean="0">
                <a:solidFill>
                  <a:schemeClr val="bg1"/>
                </a:solidFill>
                <a:latin typeface="+mj-ea"/>
                <a:ea typeface="+mj-ea"/>
              </a:rPr>
              <a:t>幣軟體進行挖礦，獲得比特幣</a:t>
            </a:r>
            <a:endParaRPr lang="zh-TW" altLang="en-US" sz="2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279122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創始人</a:t>
            </a:r>
            <a:r>
              <a:rPr lang="en-US" altLang="zh-TW" dirty="0"/>
              <a:t>: Satoshi </a:t>
            </a:r>
            <a:r>
              <a:rPr lang="en-US" altLang="zh-TW" dirty="0" err="1"/>
              <a:t>Nakamoto</a:t>
            </a:r>
            <a:r>
              <a:rPr lang="en-US" altLang="zh-TW" dirty="0"/>
              <a:t>(</a:t>
            </a:r>
            <a:r>
              <a:rPr lang="zh-TW" altLang="en-US" dirty="0"/>
              <a:t>中本聰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gray">
          <a:xfrm>
            <a:off x="1143000" y="1600200"/>
            <a:ext cx="170271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lvl="0">
              <a:spcBef>
                <a:spcPct val="50000"/>
              </a:spcBef>
              <a:buClr>
                <a:srgbClr val="1F3F5F"/>
              </a:buClr>
              <a:buFontTx/>
              <a:buChar char="•"/>
            </a:pPr>
            <a:r>
              <a:rPr lang="en-US" altLang="zh-TW" b="1" dirty="0" smtClean="0">
                <a:ea typeface="新細明體" charset="-120"/>
              </a:rPr>
              <a:t> 2010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年</a:t>
            </a:r>
            <a:r>
              <a:rPr lang="en-US" altLang="zh-TW" b="1" dirty="0" smtClean="0">
                <a:ea typeface="新細明體" charset="-120"/>
              </a:rPr>
              <a:t>12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月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gray">
          <a:xfrm>
            <a:off x="990600" y="2833688"/>
            <a:ext cx="2019300" cy="962025"/>
          </a:xfrm>
          <a:custGeom>
            <a:avLst/>
            <a:gdLst/>
            <a:ahLst/>
            <a:cxnLst>
              <a:cxn ang="0">
                <a:pos x="88" y="696"/>
              </a:cxn>
              <a:cxn ang="0">
                <a:pos x="88" y="0"/>
              </a:cxn>
              <a:cxn ang="0">
                <a:pos x="0" y="0"/>
              </a:cxn>
              <a:cxn ang="0">
                <a:pos x="0" y="792"/>
              </a:cxn>
              <a:cxn ang="0">
                <a:pos x="2320" y="792"/>
              </a:cxn>
              <a:cxn ang="0">
                <a:pos x="2320" y="696"/>
              </a:cxn>
              <a:cxn ang="0">
                <a:pos x="88" y="696"/>
              </a:cxn>
            </a:cxnLst>
            <a:rect l="0" t="0" r="r" b="b"/>
            <a:pathLst>
              <a:path w="2320" h="792">
                <a:moveTo>
                  <a:pt x="88" y="696"/>
                </a:moveTo>
                <a:lnTo>
                  <a:pt x="88" y="0"/>
                </a:lnTo>
                <a:lnTo>
                  <a:pt x="0" y="0"/>
                </a:lnTo>
                <a:lnTo>
                  <a:pt x="0" y="792"/>
                </a:lnTo>
                <a:lnTo>
                  <a:pt x="2320" y="792"/>
                </a:lnTo>
                <a:lnTo>
                  <a:pt x="2320" y="696"/>
                </a:lnTo>
                <a:lnTo>
                  <a:pt x="88" y="696"/>
                </a:lnTo>
                <a:close/>
              </a:path>
            </a:pathLst>
          </a:custGeom>
          <a:solidFill>
            <a:schemeClr val="accent5">
              <a:lumMod val="75000"/>
              <a:alpha val="5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9" name="Freeform 8"/>
          <p:cNvSpPr>
            <a:spLocks/>
          </p:cNvSpPr>
          <p:nvPr/>
        </p:nvSpPr>
        <p:spPr bwMode="gray">
          <a:xfrm rot="10800000">
            <a:off x="6038850" y="1881188"/>
            <a:ext cx="1924050" cy="962025"/>
          </a:xfrm>
          <a:custGeom>
            <a:avLst/>
            <a:gdLst/>
            <a:ahLst/>
            <a:cxnLst>
              <a:cxn ang="0">
                <a:pos x="88" y="696"/>
              </a:cxn>
              <a:cxn ang="0">
                <a:pos x="88" y="0"/>
              </a:cxn>
              <a:cxn ang="0">
                <a:pos x="0" y="0"/>
              </a:cxn>
              <a:cxn ang="0">
                <a:pos x="0" y="792"/>
              </a:cxn>
              <a:cxn ang="0">
                <a:pos x="2320" y="792"/>
              </a:cxn>
              <a:cxn ang="0">
                <a:pos x="2320" y="696"/>
              </a:cxn>
              <a:cxn ang="0">
                <a:pos x="88" y="696"/>
              </a:cxn>
            </a:cxnLst>
            <a:rect l="0" t="0" r="r" b="b"/>
            <a:pathLst>
              <a:path w="2320" h="792">
                <a:moveTo>
                  <a:pt x="88" y="696"/>
                </a:moveTo>
                <a:lnTo>
                  <a:pt x="88" y="0"/>
                </a:lnTo>
                <a:lnTo>
                  <a:pt x="0" y="0"/>
                </a:lnTo>
                <a:lnTo>
                  <a:pt x="0" y="792"/>
                </a:lnTo>
                <a:lnTo>
                  <a:pt x="2320" y="792"/>
                </a:lnTo>
                <a:lnTo>
                  <a:pt x="2320" y="696"/>
                </a:lnTo>
                <a:lnTo>
                  <a:pt x="88" y="696"/>
                </a:lnTo>
                <a:close/>
              </a:path>
            </a:pathLst>
          </a:custGeom>
          <a:solidFill>
            <a:schemeClr val="accent5">
              <a:lumMod val="75000"/>
              <a:alpha val="5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10" name="AutoShape 9"/>
          <p:cNvSpPr>
            <a:spLocks noChangeArrowheads="1"/>
          </p:cNvSpPr>
          <p:nvPr/>
        </p:nvSpPr>
        <p:spPr bwMode="gray">
          <a:xfrm>
            <a:off x="1190625" y="2271713"/>
            <a:ext cx="6429375" cy="12954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chemeClr val="bg2">
                  <a:lumMod val="50000"/>
                </a:schemeClr>
              </a:gs>
              <a:gs pos="50000">
                <a:schemeClr val="bg2">
                  <a:lumMod val="50000"/>
                </a:schemeClr>
              </a:gs>
              <a:gs pos="100000">
                <a:schemeClr val="bg2">
                  <a:lumMod val="50000"/>
                </a:schemeClr>
              </a:gs>
            </a:gsLst>
            <a:lin ang="18900000" scaled="1"/>
          </a:gradFill>
          <a:ln w="9525">
            <a:noFill/>
            <a:round/>
            <a:headEnd/>
            <a:tailEnd/>
          </a:ln>
          <a:effectLst/>
          <a:scene3d>
            <a:camera prst="legacyObliqueTopRight"/>
            <a:lightRig rig="legacyFlat3" dir="b"/>
          </a:scene3d>
          <a:sp3d extrusionH="303200" prstMaterial="legacyMatte">
            <a:bevelT w="13500" h="13500" prst="angle"/>
            <a:bevelB w="13500" h="13500" prst="angle"/>
            <a:extrusionClr>
              <a:schemeClr val="bg2">
                <a:lumMod val="50000"/>
              </a:schemeClr>
            </a:extrusionClr>
          </a:sp3d>
        </p:spPr>
        <p:txBody>
          <a:bodyPr wrap="none" anchor="ctr">
            <a:flatTx/>
          </a:bodyPr>
          <a:lstStyle/>
          <a:p>
            <a:pPr algn="ctr" eaLnBrk="0" hangingPunct="0"/>
            <a:r>
              <a:rPr lang="zh-TW" altLang="en-US" sz="2000" b="1" dirty="0" smtClean="0">
                <a:solidFill>
                  <a:schemeClr val="bg1"/>
                </a:solidFill>
                <a:latin typeface="+mn-ea"/>
              </a:rPr>
              <a:t>比特幣社群呼籲維</a:t>
            </a:r>
            <a:r>
              <a:rPr lang="zh-TW" altLang="en-US" sz="2000" b="1" dirty="0">
                <a:solidFill>
                  <a:schemeClr val="bg1"/>
                </a:solidFill>
                <a:latin typeface="+mn-ea"/>
              </a:rPr>
              <a:t>基解</a:t>
            </a:r>
            <a:r>
              <a:rPr lang="zh-TW" altLang="en-US" sz="2000" b="1" dirty="0" smtClean="0">
                <a:solidFill>
                  <a:schemeClr val="bg1"/>
                </a:solidFill>
                <a:latin typeface="+mn-ea"/>
              </a:rPr>
              <a:t>密接</a:t>
            </a:r>
            <a:r>
              <a:rPr lang="zh-TW" altLang="en-US" sz="2000" b="1" dirty="0">
                <a:solidFill>
                  <a:schemeClr val="bg1"/>
                </a:solidFill>
                <a:latin typeface="+mn-ea"/>
              </a:rPr>
              <a:t>受比特幣捐款</a:t>
            </a:r>
            <a:r>
              <a:rPr lang="zh-TW" altLang="en-US" sz="2000" b="1" dirty="0" smtClean="0">
                <a:solidFill>
                  <a:schemeClr val="bg1"/>
                </a:solidFill>
                <a:latin typeface="+mn-ea"/>
              </a:rPr>
              <a:t>以打</a:t>
            </a:r>
            <a:endParaRPr lang="en-US" altLang="zh-TW" sz="2000" b="1" dirty="0" smtClean="0">
              <a:solidFill>
                <a:schemeClr val="bg1"/>
              </a:solidFill>
              <a:latin typeface="+mn-ea"/>
            </a:endParaRPr>
          </a:p>
          <a:p>
            <a:pPr algn="ctr" eaLnBrk="0" hangingPunct="0"/>
            <a:r>
              <a:rPr lang="zh-TW" altLang="en-US" sz="2000" b="1" dirty="0" smtClean="0">
                <a:solidFill>
                  <a:schemeClr val="bg1"/>
                </a:solidFill>
                <a:latin typeface="+mn-ea"/>
              </a:rPr>
              <a:t>破金融封鎖，中本聰堅決反對。此後</a:t>
            </a:r>
            <a:r>
              <a:rPr lang="en-US" altLang="zh-TW" sz="2000" b="1" dirty="0" smtClean="0">
                <a:solidFill>
                  <a:schemeClr val="bg1"/>
                </a:solidFill>
                <a:latin typeface="+mn-ea"/>
              </a:rPr>
              <a:t>…</a:t>
            </a:r>
            <a:r>
              <a:rPr lang="zh-TW" altLang="en-US" sz="2000" b="1" dirty="0" smtClean="0">
                <a:solidFill>
                  <a:schemeClr val="bg1"/>
                </a:solidFill>
                <a:latin typeface="+mn-ea"/>
              </a:rPr>
              <a:t>             </a:t>
            </a:r>
            <a:endParaRPr lang="zh-TW" altLang="en-US" sz="20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6" name="Freeform 3"/>
          <p:cNvSpPr>
            <a:spLocks/>
          </p:cNvSpPr>
          <p:nvPr/>
        </p:nvSpPr>
        <p:spPr bwMode="gray">
          <a:xfrm>
            <a:off x="990600" y="5163121"/>
            <a:ext cx="2019300" cy="962025"/>
          </a:xfrm>
          <a:custGeom>
            <a:avLst/>
            <a:gdLst/>
            <a:ahLst/>
            <a:cxnLst>
              <a:cxn ang="0">
                <a:pos x="88" y="696"/>
              </a:cxn>
              <a:cxn ang="0">
                <a:pos x="88" y="0"/>
              </a:cxn>
              <a:cxn ang="0">
                <a:pos x="0" y="0"/>
              </a:cxn>
              <a:cxn ang="0">
                <a:pos x="0" y="792"/>
              </a:cxn>
              <a:cxn ang="0">
                <a:pos x="2320" y="792"/>
              </a:cxn>
              <a:cxn ang="0">
                <a:pos x="2320" y="696"/>
              </a:cxn>
              <a:cxn ang="0">
                <a:pos x="88" y="696"/>
              </a:cxn>
            </a:cxnLst>
            <a:rect l="0" t="0" r="r" b="b"/>
            <a:pathLst>
              <a:path w="2320" h="792">
                <a:moveTo>
                  <a:pt x="88" y="696"/>
                </a:moveTo>
                <a:lnTo>
                  <a:pt x="88" y="0"/>
                </a:lnTo>
                <a:lnTo>
                  <a:pt x="0" y="0"/>
                </a:lnTo>
                <a:lnTo>
                  <a:pt x="0" y="792"/>
                </a:lnTo>
                <a:lnTo>
                  <a:pt x="2320" y="792"/>
                </a:lnTo>
                <a:lnTo>
                  <a:pt x="2320" y="696"/>
                </a:lnTo>
                <a:lnTo>
                  <a:pt x="88" y="696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  <a:alpha val="67999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17" name="Freeform 4"/>
          <p:cNvSpPr>
            <a:spLocks/>
          </p:cNvSpPr>
          <p:nvPr/>
        </p:nvSpPr>
        <p:spPr bwMode="gray">
          <a:xfrm rot="10800000">
            <a:off x="6076950" y="4240783"/>
            <a:ext cx="1924050" cy="962025"/>
          </a:xfrm>
          <a:custGeom>
            <a:avLst/>
            <a:gdLst/>
            <a:ahLst/>
            <a:cxnLst>
              <a:cxn ang="0">
                <a:pos x="88" y="696"/>
              </a:cxn>
              <a:cxn ang="0">
                <a:pos x="88" y="0"/>
              </a:cxn>
              <a:cxn ang="0">
                <a:pos x="0" y="0"/>
              </a:cxn>
              <a:cxn ang="0">
                <a:pos x="0" y="792"/>
              </a:cxn>
              <a:cxn ang="0">
                <a:pos x="2320" y="792"/>
              </a:cxn>
              <a:cxn ang="0">
                <a:pos x="2320" y="696"/>
              </a:cxn>
              <a:cxn ang="0">
                <a:pos x="88" y="696"/>
              </a:cxn>
            </a:cxnLst>
            <a:rect l="0" t="0" r="r" b="b"/>
            <a:pathLst>
              <a:path w="2320" h="792">
                <a:moveTo>
                  <a:pt x="88" y="696"/>
                </a:moveTo>
                <a:lnTo>
                  <a:pt x="88" y="0"/>
                </a:lnTo>
                <a:lnTo>
                  <a:pt x="0" y="0"/>
                </a:lnTo>
                <a:lnTo>
                  <a:pt x="0" y="792"/>
                </a:lnTo>
                <a:lnTo>
                  <a:pt x="2320" y="792"/>
                </a:lnTo>
                <a:lnTo>
                  <a:pt x="2320" y="696"/>
                </a:lnTo>
                <a:lnTo>
                  <a:pt x="88" y="696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  <a:alpha val="67999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18" name="Rectangle 6"/>
          <p:cNvSpPr>
            <a:spLocks noChangeArrowheads="1"/>
          </p:cNvSpPr>
          <p:nvPr/>
        </p:nvSpPr>
        <p:spPr bwMode="gray">
          <a:xfrm>
            <a:off x="1143000" y="4005064"/>
            <a:ext cx="155523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lvl="0">
              <a:spcBef>
                <a:spcPct val="50000"/>
              </a:spcBef>
              <a:buClr>
                <a:srgbClr val="1F3F5F"/>
              </a:buClr>
              <a:buFontTx/>
              <a:buChar char="•"/>
            </a:pPr>
            <a:r>
              <a:rPr lang="zh-TW" altLang="en-US" b="1" dirty="0" smtClean="0">
                <a:ea typeface="新細明體" charset="-120"/>
              </a:rPr>
              <a:t> </a:t>
            </a:r>
            <a:r>
              <a:rPr lang="en-US" altLang="zh-TW" b="1" dirty="0" smtClean="0">
                <a:ea typeface="新細明體" charset="-120"/>
              </a:rPr>
              <a:t>2016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年</a:t>
            </a:r>
            <a:r>
              <a:rPr lang="en-US" altLang="zh-TW" b="1" dirty="0">
                <a:ea typeface="新細明體" charset="-120"/>
              </a:rPr>
              <a:t>6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月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9" name="AutoShape 10"/>
          <p:cNvSpPr>
            <a:spLocks noChangeArrowheads="1"/>
          </p:cNvSpPr>
          <p:nvPr/>
        </p:nvSpPr>
        <p:spPr bwMode="gray">
          <a:xfrm>
            <a:off x="1266825" y="4629721"/>
            <a:ext cx="6429375" cy="12954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chemeClr val="tx1">
                  <a:lumMod val="75000"/>
                  <a:lumOff val="25000"/>
                </a:schemeClr>
              </a:gs>
              <a:gs pos="5000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75000"/>
                  <a:lumOff val="25000"/>
                </a:schemeClr>
              </a:gs>
            </a:gsLst>
            <a:lin ang="18900000" scaled="1"/>
          </a:gradFill>
          <a:ln w="9525">
            <a:noFill/>
            <a:round/>
            <a:headEnd/>
            <a:tailEnd/>
          </a:ln>
          <a:effectLst/>
          <a:scene3d>
            <a:camera prst="legacyObliqueTopRight"/>
            <a:lightRig rig="legacyFlat3" dir="b"/>
          </a:scene3d>
          <a:sp3d extrusionH="303200" prstMaterial="legacyMatte">
            <a:bevelT w="13500" h="13500" prst="angle"/>
            <a:bevelB w="13500" h="13500" prst="angle"/>
            <a:extrusionClr>
              <a:schemeClr val="tx1">
                <a:lumMod val="50000"/>
                <a:lumOff val="50000"/>
              </a:schemeClr>
            </a:extrusionClr>
          </a:sp3d>
        </p:spPr>
        <p:txBody>
          <a:bodyPr wrap="none" anchor="ctr">
            <a:flatTx/>
          </a:bodyPr>
          <a:lstStyle/>
          <a:p>
            <a:pPr algn="ctr" eaLnBrk="0" hangingPunct="0"/>
            <a:r>
              <a:rPr lang="zh-TW" altLang="en-US" sz="2000" b="1" dirty="0" smtClean="0">
                <a:solidFill>
                  <a:schemeClr val="bg1"/>
                </a:solidFill>
                <a:latin typeface="+mj-ea"/>
                <a:ea typeface="+mj-ea"/>
              </a:rPr>
              <a:t>澳洲密碼學家</a:t>
            </a:r>
            <a:r>
              <a:rPr lang="en-US" altLang="zh-TW" sz="2000" b="1" dirty="0">
                <a:solidFill>
                  <a:schemeClr val="bg1"/>
                </a:solidFill>
                <a:latin typeface="+mj-ea"/>
                <a:ea typeface="+mj-ea"/>
              </a:rPr>
              <a:t>Craig Wright</a:t>
            </a:r>
            <a:r>
              <a:rPr lang="zh-TW" altLang="en-US" sz="2000" b="1" dirty="0" smtClean="0">
                <a:solidFill>
                  <a:schemeClr val="bg1"/>
                </a:solidFill>
                <a:latin typeface="+mj-ea"/>
                <a:ea typeface="+mj-ea"/>
              </a:rPr>
              <a:t>公開第一筆交易紀</a:t>
            </a:r>
            <a:endParaRPr lang="en-US" altLang="zh-TW" sz="2000" b="1" dirty="0" smtClean="0">
              <a:solidFill>
                <a:schemeClr val="bg1"/>
              </a:solidFill>
              <a:latin typeface="+mj-ea"/>
              <a:ea typeface="+mj-ea"/>
            </a:endParaRPr>
          </a:p>
          <a:p>
            <a:pPr algn="ctr" eaLnBrk="0" hangingPunct="0"/>
            <a:r>
              <a:rPr lang="zh-TW" altLang="en-US" sz="2000" b="1" dirty="0" smtClean="0">
                <a:solidFill>
                  <a:schemeClr val="bg1"/>
                </a:solidFill>
                <a:latin typeface="+mj-ea"/>
                <a:ea typeface="+mj-ea"/>
              </a:rPr>
              <a:t>錄，說</a:t>
            </a:r>
            <a:r>
              <a:rPr lang="zh-TW" altLang="en-US" sz="2000" b="1" dirty="0">
                <a:solidFill>
                  <a:schemeClr val="bg1"/>
                </a:solidFill>
                <a:latin typeface="+mj-ea"/>
                <a:ea typeface="+mj-ea"/>
              </a:rPr>
              <a:t>自己就是中本</a:t>
            </a:r>
            <a:r>
              <a:rPr lang="zh-TW" altLang="en-US" sz="2000" b="1" dirty="0" smtClean="0">
                <a:solidFill>
                  <a:schemeClr val="bg1"/>
                </a:solidFill>
                <a:latin typeface="+mj-ea"/>
                <a:ea typeface="+mj-ea"/>
              </a:rPr>
              <a:t>聰。                                     </a:t>
            </a:r>
            <a:endParaRPr lang="zh-TW" altLang="en-US" sz="2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806978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比特幣的交易運作原理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深入淺出</a:t>
            </a:r>
          </a:p>
        </p:txBody>
      </p:sp>
    </p:spTree>
    <p:extLst>
      <p:ext uri="{BB962C8B-B14F-4D97-AF65-F5344CB8AC3E}">
        <p14:creationId xmlns:p14="http://schemas.microsoft.com/office/powerpoint/2010/main" val="248305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傳統的交易方式</a:t>
            </a:r>
            <a:endParaRPr lang="zh-TW" altLang="en-US" dirty="0"/>
          </a:p>
        </p:txBody>
      </p:sp>
      <p:grpSp>
        <p:nvGrpSpPr>
          <p:cNvPr id="5" name="群組 4"/>
          <p:cNvGrpSpPr/>
          <p:nvPr/>
        </p:nvGrpSpPr>
        <p:grpSpPr>
          <a:xfrm>
            <a:off x="323528" y="2128498"/>
            <a:ext cx="8592909" cy="4217046"/>
            <a:chOff x="323528" y="2128498"/>
            <a:chExt cx="8592909" cy="4217046"/>
          </a:xfrm>
        </p:grpSpPr>
        <p:grpSp>
          <p:nvGrpSpPr>
            <p:cNvPr id="3" name="群組 2"/>
            <p:cNvGrpSpPr/>
            <p:nvPr/>
          </p:nvGrpSpPr>
          <p:grpSpPr>
            <a:xfrm>
              <a:off x="323528" y="4252446"/>
              <a:ext cx="2095500" cy="1724665"/>
              <a:chOff x="323528" y="4252446"/>
              <a:chExt cx="2095500" cy="1724665"/>
            </a:xfrm>
          </p:grpSpPr>
          <p:pic>
            <p:nvPicPr>
              <p:cNvPr id="2050" name="Picture 2" descr="相關圖片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23528" y="4653136"/>
                <a:ext cx="2095500" cy="13239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7" name="文字方塊 16"/>
              <p:cNvSpPr txBox="1"/>
              <p:nvPr/>
            </p:nvSpPr>
            <p:spPr>
              <a:xfrm>
                <a:off x="323528" y="4252446"/>
                <a:ext cx="17187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/>
                  <a:t>Edwin</a:t>
                </a:r>
                <a:r>
                  <a:rPr lang="zh-TW" altLang="en-US" dirty="0" smtClean="0"/>
                  <a:t>的銀行卡</a:t>
                </a:r>
                <a:endParaRPr lang="zh-TW" altLang="en-US" dirty="0"/>
              </a:p>
            </p:txBody>
          </p:sp>
        </p:grpSp>
        <p:grpSp>
          <p:nvGrpSpPr>
            <p:cNvPr id="4" name="群組 3"/>
            <p:cNvGrpSpPr/>
            <p:nvPr/>
          </p:nvGrpSpPr>
          <p:grpSpPr>
            <a:xfrm>
              <a:off x="6834857" y="4671750"/>
              <a:ext cx="2081580" cy="1673794"/>
              <a:chOff x="6834857" y="4671750"/>
              <a:chExt cx="2081580" cy="1673794"/>
            </a:xfrm>
          </p:grpSpPr>
          <p:pic>
            <p:nvPicPr>
              <p:cNvPr id="2052" name="Picture 4" descr="「金融卡」的圖片搜尋結果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834857" y="4671750"/>
                <a:ext cx="2080650" cy="13053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0" name="文字方塊 19"/>
              <p:cNvSpPr txBox="1"/>
              <p:nvPr/>
            </p:nvSpPr>
            <p:spPr>
              <a:xfrm>
                <a:off x="7308304" y="5976212"/>
                <a:ext cx="160813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/>
                  <a:t>Jerry</a:t>
                </a:r>
                <a:r>
                  <a:rPr lang="zh-TW" altLang="en-US" dirty="0"/>
                  <a:t>的銀行卡</a:t>
                </a:r>
              </a:p>
            </p:txBody>
          </p:sp>
        </p:grpSp>
        <p:grpSp>
          <p:nvGrpSpPr>
            <p:cNvPr id="9" name="群組 8"/>
            <p:cNvGrpSpPr/>
            <p:nvPr/>
          </p:nvGrpSpPr>
          <p:grpSpPr>
            <a:xfrm>
              <a:off x="1727684" y="2128498"/>
              <a:ext cx="5652628" cy="4070445"/>
              <a:chOff x="1727684" y="2128498"/>
              <a:chExt cx="5652628" cy="4070445"/>
            </a:xfrm>
          </p:grpSpPr>
          <p:grpSp>
            <p:nvGrpSpPr>
              <p:cNvPr id="10" name="群組 9"/>
              <p:cNvGrpSpPr/>
              <p:nvPr/>
            </p:nvGrpSpPr>
            <p:grpSpPr>
              <a:xfrm>
                <a:off x="1727684" y="2128498"/>
                <a:ext cx="1219200" cy="1665477"/>
                <a:chOff x="1815330" y="2924943"/>
                <a:chExt cx="1219200" cy="1665477"/>
              </a:xfrm>
            </p:grpSpPr>
            <p:pic>
              <p:nvPicPr>
                <p:cNvPr id="27" name="Picture 2" descr="bank, cash, finance, money, payment icon"/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15330" y="2924943"/>
                  <a:ext cx="1219200" cy="12192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28" name="文字方塊 27"/>
                <p:cNvSpPr txBox="1"/>
                <p:nvPr/>
              </p:nvSpPr>
              <p:spPr>
                <a:xfrm>
                  <a:off x="1870932" y="4221088"/>
                  <a:ext cx="110799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zh-TW" altLang="en-US" dirty="0" smtClean="0"/>
                    <a:t>匯出銀行</a:t>
                  </a:r>
                  <a:endParaRPr lang="zh-TW" altLang="en-US" dirty="0"/>
                </a:p>
              </p:txBody>
            </p:sp>
          </p:grpSp>
          <p:grpSp>
            <p:nvGrpSpPr>
              <p:cNvPr id="11" name="群組 10"/>
              <p:cNvGrpSpPr/>
              <p:nvPr/>
            </p:nvGrpSpPr>
            <p:grpSpPr>
              <a:xfrm>
                <a:off x="6161112" y="2128499"/>
                <a:ext cx="1219200" cy="1665476"/>
                <a:chOff x="5919786" y="2924944"/>
                <a:chExt cx="1219200" cy="1665476"/>
              </a:xfrm>
            </p:grpSpPr>
            <p:pic>
              <p:nvPicPr>
                <p:cNvPr id="25" name="Picture 2" descr="bank, cash, finance, money, payment icon"/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919786" y="2924944"/>
                  <a:ext cx="1219200" cy="12192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26" name="文字方塊 25"/>
                <p:cNvSpPr txBox="1"/>
                <p:nvPr/>
              </p:nvSpPr>
              <p:spPr>
                <a:xfrm>
                  <a:off x="5975388" y="4221088"/>
                  <a:ext cx="110799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zh-TW" altLang="en-US" dirty="0" smtClean="0"/>
                    <a:t>匯入銀行</a:t>
                  </a:r>
                  <a:endParaRPr lang="zh-TW" altLang="en-US" dirty="0"/>
                </a:p>
              </p:txBody>
            </p:sp>
          </p:grpSp>
          <p:grpSp>
            <p:nvGrpSpPr>
              <p:cNvPr id="12" name="群組 11"/>
              <p:cNvGrpSpPr/>
              <p:nvPr/>
            </p:nvGrpSpPr>
            <p:grpSpPr>
              <a:xfrm>
                <a:off x="3859140" y="2128499"/>
                <a:ext cx="1383794" cy="1666469"/>
                <a:chOff x="3751128" y="2924944"/>
                <a:chExt cx="1383794" cy="1666469"/>
              </a:xfrm>
            </p:grpSpPr>
            <p:pic>
              <p:nvPicPr>
                <p:cNvPr id="23" name="Picture 6" descr="相關圖片"/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751128" y="2924944"/>
                  <a:ext cx="1383794" cy="12192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24" name="文字方塊 23"/>
                <p:cNvSpPr txBox="1"/>
                <p:nvPr/>
              </p:nvSpPr>
              <p:spPr>
                <a:xfrm>
                  <a:off x="3889027" y="4222081"/>
                  <a:ext cx="110799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zh-TW" altLang="en-US" dirty="0" smtClean="0"/>
                    <a:t>財經公司</a:t>
                  </a:r>
                  <a:endParaRPr lang="zh-TW" altLang="en-US" dirty="0"/>
                </a:p>
              </p:txBody>
            </p:sp>
          </p:grpSp>
          <p:grpSp>
            <p:nvGrpSpPr>
              <p:cNvPr id="14" name="群組 13"/>
              <p:cNvGrpSpPr/>
              <p:nvPr/>
            </p:nvGrpSpPr>
            <p:grpSpPr>
              <a:xfrm>
                <a:off x="3941437" y="4610410"/>
                <a:ext cx="1219200" cy="1588533"/>
                <a:chOff x="3833425" y="4874095"/>
                <a:chExt cx="1219200" cy="1588533"/>
              </a:xfrm>
            </p:grpSpPr>
            <p:pic>
              <p:nvPicPr>
                <p:cNvPr id="21" name="Picture 2" descr="bank, cash, finance, money, payment icon"/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833425" y="4874095"/>
                  <a:ext cx="1219200" cy="12192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22" name="文字方塊 21"/>
                <p:cNvSpPr txBox="1"/>
                <p:nvPr/>
              </p:nvSpPr>
              <p:spPr>
                <a:xfrm>
                  <a:off x="3889027" y="6093296"/>
                  <a:ext cx="110799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zh-TW" altLang="en-US" dirty="0" smtClean="0"/>
                    <a:t>清算銀行</a:t>
                  </a:r>
                  <a:endParaRPr lang="zh-TW" altLang="en-US" dirty="0"/>
                </a:p>
              </p:txBody>
            </p:sp>
          </p:grpSp>
          <p:sp>
            <p:nvSpPr>
              <p:cNvPr id="15" name="左-右雙向箭號 14"/>
              <p:cNvSpPr/>
              <p:nvPr/>
            </p:nvSpPr>
            <p:spPr>
              <a:xfrm>
                <a:off x="3067052" y="2486071"/>
                <a:ext cx="792088" cy="504056"/>
              </a:xfrm>
              <a:prstGeom prst="leftRightArrow">
                <a:avLst/>
              </a:prstGeom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6" name="左-右雙向箭號 15"/>
              <p:cNvSpPr/>
              <p:nvPr/>
            </p:nvSpPr>
            <p:spPr>
              <a:xfrm>
                <a:off x="5242934" y="2486071"/>
                <a:ext cx="792088" cy="504056"/>
              </a:xfrm>
              <a:prstGeom prst="leftRightArrow">
                <a:avLst/>
              </a:prstGeom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9" name="左-右雙向箭號 18"/>
              <p:cNvSpPr/>
              <p:nvPr/>
            </p:nvSpPr>
            <p:spPr>
              <a:xfrm rot="5400000">
                <a:off x="4154993" y="3928699"/>
                <a:ext cx="792088" cy="504056"/>
              </a:xfrm>
              <a:prstGeom prst="leftRightArrow">
                <a:avLst/>
              </a:prstGeom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75533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交易</a:t>
            </a:r>
            <a:r>
              <a:rPr lang="zh-TW" altLang="en-US" dirty="0"/>
              <a:t>情境</a:t>
            </a:r>
            <a:r>
              <a:rPr lang="zh-TW" altLang="en-US" dirty="0" smtClean="0"/>
              <a:t>圖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41168"/>
          </a:xfrm>
        </p:spPr>
        <p:txBody>
          <a:bodyPr>
            <a:normAutofit fontScale="92500" lnSpcReduction="20000"/>
          </a:bodyPr>
          <a:lstStyle/>
          <a:p>
            <a:r>
              <a:rPr lang="zh-TW" altLang="en-US" dirty="0"/>
              <a:t>假設</a:t>
            </a:r>
            <a:r>
              <a:rPr lang="en-US" altLang="zh-TW" dirty="0"/>
              <a:t>Edwin</a:t>
            </a:r>
            <a:r>
              <a:rPr lang="zh-TW" altLang="en-US" dirty="0"/>
              <a:t>想轉</a:t>
            </a:r>
            <a:r>
              <a:rPr lang="en-US" altLang="zh-TW" dirty="0"/>
              <a:t>10</a:t>
            </a:r>
            <a:r>
              <a:rPr lang="zh-TW" altLang="en-US" dirty="0"/>
              <a:t>塊錢給</a:t>
            </a:r>
            <a:r>
              <a:rPr lang="en-US" altLang="zh-TW" dirty="0"/>
              <a:t>Jerry</a:t>
            </a:r>
          </a:p>
          <a:p>
            <a:pPr lvl="1"/>
            <a:r>
              <a:rPr lang="en-US" altLang="zh-TW" dirty="0"/>
              <a:t>Edwin</a:t>
            </a:r>
          </a:p>
          <a:p>
            <a:pPr lvl="2"/>
            <a:r>
              <a:rPr lang="zh-TW" altLang="en-US" dirty="0"/>
              <a:t>確定轉出帳號</a:t>
            </a:r>
            <a:endParaRPr lang="en-US" altLang="zh-TW" dirty="0"/>
          </a:p>
          <a:p>
            <a:pPr lvl="2"/>
            <a:r>
              <a:rPr lang="en-US" altLang="zh-TW" dirty="0"/>
              <a:t>Edwin</a:t>
            </a:r>
            <a:r>
              <a:rPr lang="zh-TW" altLang="en-US" dirty="0"/>
              <a:t>必須輸入正確的</a:t>
            </a:r>
            <a:r>
              <a:rPr lang="zh-TW" altLang="en-US" dirty="0" smtClean="0"/>
              <a:t>密碼</a:t>
            </a:r>
            <a:endParaRPr lang="en-US" altLang="zh-TW" dirty="0"/>
          </a:p>
          <a:p>
            <a:pPr lvl="2"/>
            <a:r>
              <a:rPr lang="zh-TW" altLang="en-US" dirty="0"/>
              <a:t>帳號餘額要夠</a:t>
            </a:r>
            <a:endParaRPr lang="en-US" altLang="zh-TW" dirty="0"/>
          </a:p>
          <a:p>
            <a:pPr lvl="2"/>
            <a:r>
              <a:rPr lang="zh-TW" altLang="en-US" dirty="0"/>
              <a:t>輸入帳號時不能手殘</a:t>
            </a:r>
            <a:endParaRPr lang="en-US" altLang="zh-TW" dirty="0"/>
          </a:p>
          <a:p>
            <a:pPr lvl="2"/>
            <a:r>
              <a:rPr lang="zh-TW" altLang="en-US" dirty="0"/>
              <a:t>可能要承受跨行轉帳手續費</a:t>
            </a:r>
            <a:endParaRPr lang="en-US" altLang="zh-TW" dirty="0"/>
          </a:p>
          <a:p>
            <a:pPr lvl="2"/>
            <a:r>
              <a:rPr lang="zh-TW" altLang="en-US" dirty="0"/>
              <a:t>按下轉出</a:t>
            </a:r>
            <a:endParaRPr lang="en-US" altLang="zh-TW" dirty="0"/>
          </a:p>
          <a:p>
            <a:pPr lvl="1"/>
            <a:r>
              <a:rPr lang="zh-TW" altLang="en-US" dirty="0"/>
              <a:t>清算銀行</a:t>
            </a:r>
            <a:r>
              <a:rPr lang="en-US" altLang="zh-TW" dirty="0"/>
              <a:t>(</a:t>
            </a:r>
            <a:r>
              <a:rPr lang="zh-TW" altLang="en-US" dirty="0"/>
              <a:t>每天下午三點</a:t>
            </a:r>
            <a:r>
              <a:rPr lang="en-US" altLang="zh-TW" dirty="0"/>
              <a:t>~</a:t>
            </a:r>
            <a:r>
              <a:rPr lang="zh-TW" altLang="en-US" dirty="0"/>
              <a:t>三點半</a:t>
            </a:r>
            <a:r>
              <a:rPr lang="en-US" altLang="zh-TW" dirty="0"/>
              <a:t>)</a:t>
            </a:r>
          </a:p>
          <a:p>
            <a:pPr lvl="2"/>
            <a:r>
              <a:rPr lang="zh-TW" altLang="en-US" dirty="0"/>
              <a:t>確認是</a:t>
            </a:r>
            <a:r>
              <a:rPr lang="en-US" altLang="zh-TW" dirty="0"/>
              <a:t>Edwin</a:t>
            </a:r>
            <a:r>
              <a:rPr lang="zh-TW" altLang="en-US" dirty="0"/>
              <a:t>所發出的</a:t>
            </a:r>
            <a:r>
              <a:rPr lang="zh-TW" altLang="en-US" dirty="0" smtClean="0"/>
              <a:t>交易</a:t>
            </a:r>
            <a:endParaRPr lang="en-US" altLang="zh-TW" dirty="0" smtClean="0"/>
          </a:p>
          <a:p>
            <a:pPr lvl="2"/>
            <a:r>
              <a:rPr lang="en-US" altLang="zh-TW" dirty="0" smtClean="0"/>
              <a:t>Edwin</a:t>
            </a:r>
            <a:r>
              <a:rPr lang="zh-TW" altLang="en-US" dirty="0"/>
              <a:t>所在的銀行和</a:t>
            </a:r>
            <a:r>
              <a:rPr lang="en-US" altLang="zh-TW" dirty="0"/>
              <a:t>Jerry</a:t>
            </a:r>
            <a:r>
              <a:rPr lang="zh-TW" altLang="en-US" dirty="0"/>
              <a:t>所在的銀行做清算，確認兩間銀行的餘額</a:t>
            </a:r>
            <a:endParaRPr lang="en-US" altLang="zh-TW" dirty="0"/>
          </a:p>
          <a:p>
            <a:pPr lvl="1"/>
            <a:r>
              <a:rPr lang="en-US" altLang="zh-TW" dirty="0"/>
              <a:t>Jerry</a:t>
            </a:r>
          </a:p>
          <a:p>
            <a:pPr lvl="2"/>
            <a:r>
              <a:rPr lang="zh-TW" altLang="en-US" dirty="0"/>
              <a:t>坐著等錢</a:t>
            </a:r>
            <a:r>
              <a:rPr lang="zh-TW" altLang="en-US" dirty="0" smtClean="0"/>
              <a:t>進到我</a:t>
            </a:r>
            <a:r>
              <a:rPr lang="zh-TW" altLang="en-US" dirty="0"/>
              <a:t>跟</a:t>
            </a:r>
            <a:r>
              <a:rPr lang="en-US" altLang="zh-TW" dirty="0"/>
              <a:t>Edwin</a:t>
            </a:r>
            <a:r>
              <a:rPr lang="zh-TW" altLang="en-US" dirty="0"/>
              <a:t>所約定的帳號</a:t>
            </a:r>
            <a:endParaRPr lang="en-US" altLang="zh-TW" dirty="0"/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951" y="1271194"/>
            <a:ext cx="2859553" cy="141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45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交易</a:t>
            </a:r>
            <a:r>
              <a:rPr lang="zh-TW" altLang="en-US" dirty="0"/>
              <a:t>情境</a:t>
            </a:r>
            <a:r>
              <a:rPr lang="zh-TW" altLang="en-US" dirty="0" smtClean="0"/>
              <a:t>圖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fontScale="92500" lnSpcReduction="20000"/>
          </a:bodyPr>
          <a:lstStyle/>
          <a:p>
            <a:r>
              <a:rPr lang="zh-TW" altLang="en-US" dirty="0" smtClean="0"/>
              <a:t>假設</a:t>
            </a:r>
            <a:r>
              <a:rPr lang="en-US" altLang="zh-TW" dirty="0" smtClean="0"/>
              <a:t>Edwin</a:t>
            </a:r>
            <a:r>
              <a:rPr lang="zh-TW" altLang="en-US" dirty="0" smtClean="0"/>
              <a:t>想轉</a:t>
            </a:r>
            <a:r>
              <a:rPr lang="en-US" altLang="zh-TW" dirty="0" smtClean="0"/>
              <a:t>10</a:t>
            </a:r>
            <a:r>
              <a:rPr lang="zh-TW" altLang="en-US" dirty="0" smtClean="0"/>
              <a:t>塊錢給</a:t>
            </a:r>
            <a:r>
              <a:rPr lang="en-US" altLang="zh-TW" dirty="0" smtClean="0"/>
              <a:t>Jerry</a:t>
            </a:r>
          </a:p>
          <a:p>
            <a:pPr lvl="1"/>
            <a:r>
              <a:rPr lang="en-US" altLang="zh-TW" dirty="0" smtClean="0">
                <a:solidFill>
                  <a:srgbClr val="FF0000"/>
                </a:solidFill>
              </a:rPr>
              <a:t>Edwin</a:t>
            </a:r>
          </a:p>
          <a:p>
            <a:pPr lvl="2"/>
            <a:r>
              <a:rPr lang="zh-TW" altLang="en-US" dirty="0" smtClean="0">
                <a:solidFill>
                  <a:srgbClr val="FF0000"/>
                </a:solidFill>
              </a:rPr>
              <a:t>確定轉出帳號</a:t>
            </a:r>
            <a:endParaRPr lang="en-US" altLang="zh-TW" dirty="0" smtClean="0">
              <a:solidFill>
                <a:srgbClr val="FF0000"/>
              </a:solidFill>
            </a:endParaRPr>
          </a:p>
          <a:p>
            <a:pPr lvl="2"/>
            <a:r>
              <a:rPr lang="en-US" altLang="zh-TW" dirty="0">
                <a:solidFill>
                  <a:srgbClr val="FF0000"/>
                </a:solidFill>
              </a:rPr>
              <a:t>Edwin</a:t>
            </a:r>
            <a:r>
              <a:rPr lang="zh-TW" altLang="en-US" dirty="0">
                <a:solidFill>
                  <a:srgbClr val="FF0000"/>
                </a:solidFill>
              </a:rPr>
              <a:t>必須輸入正確的</a:t>
            </a:r>
            <a:r>
              <a:rPr lang="zh-TW" altLang="en-US" dirty="0" smtClean="0">
                <a:solidFill>
                  <a:srgbClr val="FF0000"/>
                </a:solidFill>
              </a:rPr>
              <a:t>密碼</a:t>
            </a:r>
            <a:endParaRPr lang="en-US" altLang="zh-TW" dirty="0" smtClean="0">
              <a:solidFill>
                <a:srgbClr val="FF0000"/>
              </a:solidFill>
            </a:endParaRPr>
          </a:p>
          <a:p>
            <a:pPr lvl="2"/>
            <a:r>
              <a:rPr lang="zh-TW" altLang="en-US" dirty="0" smtClean="0">
                <a:solidFill>
                  <a:srgbClr val="FF0000"/>
                </a:solidFill>
              </a:rPr>
              <a:t>帳號餘額要夠</a:t>
            </a:r>
            <a:endParaRPr lang="en-US" altLang="zh-TW" dirty="0" smtClean="0">
              <a:solidFill>
                <a:srgbClr val="FF0000"/>
              </a:solidFill>
            </a:endParaRPr>
          </a:p>
          <a:p>
            <a:pPr lvl="2"/>
            <a:r>
              <a:rPr lang="zh-TW" altLang="en-US" dirty="0" smtClean="0">
                <a:solidFill>
                  <a:srgbClr val="FF0000"/>
                </a:solidFill>
              </a:rPr>
              <a:t>輸入帳號時不能手殘</a:t>
            </a:r>
            <a:endParaRPr lang="en-US" altLang="zh-TW" dirty="0" smtClean="0">
              <a:solidFill>
                <a:srgbClr val="FF0000"/>
              </a:solidFill>
            </a:endParaRPr>
          </a:p>
          <a:p>
            <a:pPr lvl="2"/>
            <a:r>
              <a:rPr lang="zh-TW" altLang="en-US" dirty="0" smtClean="0">
                <a:solidFill>
                  <a:srgbClr val="FF0000"/>
                </a:solidFill>
              </a:rPr>
              <a:t>可能要承受跨行轉帳手續費</a:t>
            </a:r>
            <a:endParaRPr lang="en-US" altLang="zh-TW" dirty="0" smtClean="0">
              <a:solidFill>
                <a:srgbClr val="FF0000"/>
              </a:solidFill>
            </a:endParaRPr>
          </a:p>
          <a:p>
            <a:pPr lvl="2"/>
            <a:r>
              <a:rPr lang="zh-TW" altLang="en-US" dirty="0" smtClean="0">
                <a:solidFill>
                  <a:srgbClr val="FF0000"/>
                </a:solidFill>
              </a:rPr>
              <a:t>按下轉出</a:t>
            </a:r>
            <a:endParaRPr lang="en-US" altLang="zh-TW" dirty="0" smtClean="0">
              <a:solidFill>
                <a:srgbClr val="FF0000"/>
              </a:solidFill>
            </a:endParaRPr>
          </a:p>
          <a:p>
            <a:pPr lvl="1"/>
            <a:r>
              <a:rPr lang="zh-TW" altLang="en-US" dirty="0"/>
              <a:t>清算</a:t>
            </a:r>
            <a:r>
              <a:rPr lang="zh-TW" altLang="en-US" dirty="0" smtClean="0"/>
              <a:t>銀行</a:t>
            </a:r>
            <a:r>
              <a:rPr lang="en-US" altLang="zh-TW" dirty="0" smtClean="0"/>
              <a:t>(</a:t>
            </a:r>
            <a:r>
              <a:rPr lang="zh-TW" altLang="en-US" dirty="0" smtClean="0"/>
              <a:t>每天下午三點</a:t>
            </a:r>
            <a:r>
              <a:rPr lang="en-US" altLang="zh-TW" dirty="0" smtClean="0"/>
              <a:t>~</a:t>
            </a:r>
            <a:r>
              <a:rPr lang="zh-TW" altLang="en-US" dirty="0" smtClean="0"/>
              <a:t>三點半</a:t>
            </a:r>
            <a:r>
              <a:rPr lang="en-US" altLang="zh-TW" dirty="0" smtClean="0"/>
              <a:t>)</a:t>
            </a:r>
            <a:endParaRPr lang="en-US" altLang="zh-TW" dirty="0"/>
          </a:p>
          <a:p>
            <a:pPr lvl="2"/>
            <a:r>
              <a:rPr lang="zh-TW" altLang="en-US" dirty="0" smtClean="0"/>
              <a:t>確認是</a:t>
            </a:r>
            <a:r>
              <a:rPr lang="en-US" altLang="zh-TW" dirty="0" smtClean="0"/>
              <a:t>Edwin</a:t>
            </a:r>
            <a:r>
              <a:rPr lang="zh-TW" altLang="en-US" dirty="0" smtClean="0"/>
              <a:t>所發出的交易</a:t>
            </a:r>
            <a:endParaRPr lang="en-US" altLang="zh-TW" dirty="0" smtClean="0"/>
          </a:p>
          <a:p>
            <a:pPr lvl="2"/>
            <a:r>
              <a:rPr lang="en-US" altLang="zh-TW" dirty="0" smtClean="0"/>
              <a:t>Edwin</a:t>
            </a:r>
            <a:r>
              <a:rPr lang="zh-TW" altLang="en-US" dirty="0" smtClean="0"/>
              <a:t>所在的銀行和</a:t>
            </a:r>
            <a:r>
              <a:rPr lang="en-US" altLang="zh-TW" dirty="0" smtClean="0"/>
              <a:t>Jerry</a:t>
            </a:r>
            <a:r>
              <a:rPr lang="zh-TW" altLang="en-US" dirty="0" smtClean="0"/>
              <a:t>所在的銀行做清算，確認兩間銀行的餘額</a:t>
            </a:r>
            <a:endParaRPr lang="en-US" altLang="zh-TW" dirty="0"/>
          </a:p>
          <a:p>
            <a:pPr lvl="1"/>
            <a:r>
              <a:rPr lang="en-US" altLang="zh-TW" dirty="0" smtClean="0"/>
              <a:t>Jerry</a:t>
            </a:r>
          </a:p>
          <a:p>
            <a:pPr lvl="2"/>
            <a:r>
              <a:rPr lang="zh-TW" altLang="en-US" dirty="0" smtClean="0"/>
              <a:t>坐著等錢進到我</a:t>
            </a:r>
            <a:r>
              <a:rPr lang="zh-TW" altLang="en-US" dirty="0"/>
              <a:t>跟</a:t>
            </a:r>
            <a:r>
              <a:rPr lang="en-US" altLang="zh-TW" dirty="0"/>
              <a:t>Edwin</a:t>
            </a:r>
            <a:r>
              <a:rPr lang="zh-TW" altLang="en-US" dirty="0"/>
              <a:t>所約定的</a:t>
            </a:r>
            <a:r>
              <a:rPr lang="zh-TW" altLang="en-US" dirty="0" smtClean="0"/>
              <a:t>帳號</a:t>
            </a:r>
            <a:endParaRPr lang="en-US" altLang="zh-TW" dirty="0" smtClean="0"/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951" y="1271194"/>
            <a:ext cx="2859553" cy="141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653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比特幣地址</a:t>
            </a:r>
          </a:p>
        </p:txBody>
      </p:sp>
      <p:sp>
        <p:nvSpPr>
          <p:cNvPr id="4" name="AutoShape 71"/>
          <p:cNvSpPr>
            <a:spLocks noChangeArrowheads="1"/>
          </p:cNvSpPr>
          <p:nvPr/>
        </p:nvSpPr>
        <p:spPr bwMode="gray">
          <a:xfrm>
            <a:off x="827584" y="1700808"/>
            <a:ext cx="4149229" cy="4114205"/>
          </a:xfrm>
          <a:custGeom>
            <a:avLst/>
            <a:gdLst>
              <a:gd name="G0" fmla="+- 1914 0 0"/>
              <a:gd name="G1" fmla="+- 21600 0 1914"/>
              <a:gd name="G2" fmla="+- 21600 0 1914"/>
              <a:gd name="G3" fmla="*/ G0 2929 10000"/>
              <a:gd name="G4" fmla="+- 21600 0 G3"/>
              <a:gd name="G5" fmla="+- 21600 0 G3"/>
              <a:gd name="T0" fmla="*/ 10800 w 21600"/>
              <a:gd name="T1" fmla="*/ 0 h 21600"/>
              <a:gd name="T2" fmla="*/ 3163 w 21600"/>
              <a:gd name="T3" fmla="*/ 3163 h 21600"/>
              <a:gd name="T4" fmla="*/ 0 w 21600"/>
              <a:gd name="T5" fmla="*/ 10800 h 21600"/>
              <a:gd name="T6" fmla="*/ 3163 w 21600"/>
              <a:gd name="T7" fmla="*/ 18437 h 21600"/>
              <a:gd name="T8" fmla="*/ 10800 w 21600"/>
              <a:gd name="T9" fmla="*/ 21600 h 21600"/>
              <a:gd name="T10" fmla="*/ 18437 w 21600"/>
              <a:gd name="T11" fmla="*/ 18437 h 21600"/>
              <a:gd name="T12" fmla="*/ 21600 w 21600"/>
              <a:gd name="T13" fmla="*/ 10800 h 21600"/>
              <a:gd name="T14" fmla="*/ 18437 w 21600"/>
              <a:gd name="T15" fmla="*/ 3163 h 21600"/>
              <a:gd name="T16" fmla="*/ 3163 w 21600"/>
              <a:gd name="T17" fmla="*/ 3163 h 21600"/>
              <a:gd name="T18" fmla="*/ 18437 w 21600"/>
              <a:gd name="T19" fmla="*/ 184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914" y="10800"/>
                </a:moveTo>
                <a:cubicBezTo>
                  <a:pt x="1914" y="15708"/>
                  <a:pt x="5892" y="19686"/>
                  <a:pt x="10800" y="19686"/>
                </a:cubicBezTo>
                <a:cubicBezTo>
                  <a:pt x="15708" y="19686"/>
                  <a:pt x="19686" y="15708"/>
                  <a:pt x="19686" y="10800"/>
                </a:cubicBezTo>
                <a:cubicBezTo>
                  <a:pt x="19686" y="5892"/>
                  <a:pt x="15708" y="1914"/>
                  <a:pt x="10800" y="1914"/>
                </a:cubicBezTo>
                <a:cubicBezTo>
                  <a:pt x="5892" y="1914"/>
                  <a:pt x="1914" y="5892"/>
                  <a:pt x="1914" y="10800"/>
                </a:cubicBezTo>
                <a:close/>
              </a:path>
            </a:pathLst>
          </a:custGeom>
          <a:gradFill rotWithShape="1">
            <a:gsLst>
              <a:gs pos="0">
                <a:schemeClr val="accent1">
                  <a:gamma/>
                  <a:shade val="66667"/>
                  <a:invGamma/>
                  <a:alpha val="12000"/>
                </a:schemeClr>
              </a:gs>
              <a:gs pos="50000">
                <a:schemeClr val="accent1"/>
              </a:gs>
              <a:gs pos="100000">
                <a:schemeClr val="accent1">
                  <a:gamma/>
                  <a:shade val="66667"/>
                  <a:invGamma/>
                  <a:alpha val="12000"/>
                </a:schemeClr>
              </a:gs>
            </a:gsLst>
            <a:lin ang="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5" name="Oval 72"/>
          <p:cNvSpPr>
            <a:spLocks noChangeArrowheads="1"/>
          </p:cNvSpPr>
          <p:nvPr/>
        </p:nvSpPr>
        <p:spPr bwMode="gray">
          <a:xfrm>
            <a:off x="1170346" y="2040677"/>
            <a:ext cx="3463704" cy="3434466"/>
          </a:xfrm>
          <a:prstGeom prst="ellipse">
            <a:avLst/>
          </a:prstGeom>
          <a:gradFill rotWithShape="1">
            <a:gsLst>
              <a:gs pos="0">
                <a:schemeClr val="accent2"/>
              </a:gs>
              <a:gs pos="100000">
                <a:schemeClr val="accent2">
                  <a:gamma/>
                  <a:shade val="63529"/>
                  <a:invGamma/>
                </a:schemeClr>
              </a:gs>
            </a:gsLst>
            <a:path path="shape">
              <a:fillToRect l="50000" t="50000" r="50000" b="50000"/>
            </a:path>
          </a:gradFill>
          <a:ln w="28575" algn="ctr">
            <a:solidFill>
              <a:srgbClr val="FFFFFF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" name="AutoShape 73"/>
          <p:cNvSpPr>
            <a:spLocks noChangeArrowheads="1"/>
          </p:cNvSpPr>
          <p:nvPr/>
        </p:nvSpPr>
        <p:spPr bwMode="gray">
          <a:xfrm>
            <a:off x="3635896" y="1844824"/>
            <a:ext cx="3887489" cy="613544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tint val="5882"/>
                  <a:invGamma/>
                </a:schemeClr>
              </a:gs>
            </a:gsLst>
            <a:lin ang="0" scaled="1"/>
          </a:gradFill>
          <a:ln w="38100" algn="ctr">
            <a:solidFill>
              <a:srgbClr val="80808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0" hangingPunct="0"/>
            <a:r>
              <a:rPr lang="zh-TW" altLang="en-US" sz="2000" b="1" dirty="0" smtClean="0">
                <a:solidFill>
                  <a:srgbClr val="000000"/>
                </a:solidFill>
                <a:latin typeface="+mn-ea"/>
              </a:rPr>
              <a:t>由密鑰產生器與密碼產生</a:t>
            </a:r>
            <a:endParaRPr lang="en-US" altLang="zh-TW" sz="2000" b="1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7" name="AutoShape 74"/>
          <p:cNvSpPr>
            <a:spLocks noChangeArrowheads="1"/>
          </p:cNvSpPr>
          <p:nvPr/>
        </p:nvSpPr>
        <p:spPr bwMode="gray">
          <a:xfrm>
            <a:off x="3995936" y="2657321"/>
            <a:ext cx="3845321" cy="599628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CBFEAE"/>
              </a:gs>
              <a:gs pos="100000">
                <a:srgbClr val="CBFEAE">
                  <a:gamma/>
                  <a:tint val="5882"/>
                  <a:invGamma/>
                </a:srgbClr>
              </a:gs>
            </a:gsLst>
            <a:lin ang="0" scaled="1"/>
          </a:gradFill>
          <a:ln w="38100" algn="ctr">
            <a:solidFill>
              <a:srgbClr val="80808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0" hangingPunct="0"/>
            <a:r>
              <a:rPr lang="zh-TW" altLang="en-US" sz="2000" b="1" dirty="0">
                <a:latin typeface="+mn-ea"/>
              </a:rPr>
              <a:t> </a:t>
            </a:r>
            <a:r>
              <a:rPr lang="en-US" altLang="zh-TW" sz="2000" b="1" dirty="0">
                <a:latin typeface="+mn-ea"/>
              </a:rPr>
              <a:t>27 </a:t>
            </a:r>
            <a:r>
              <a:rPr lang="zh-TW" altLang="en-US" sz="2000" b="1" dirty="0">
                <a:latin typeface="+mn-ea"/>
              </a:rPr>
              <a:t>到 </a:t>
            </a:r>
            <a:r>
              <a:rPr lang="en-US" altLang="zh-TW" sz="2000" b="1" dirty="0">
                <a:latin typeface="+mn-ea"/>
              </a:rPr>
              <a:t>34 </a:t>
            </a:r>
            <a:r>
              <a:rPr lang="zh-TW" altLang="en-US" sz="2000" b="1" dirty="0" smtClean="0">
                <a:latin typeface="+mn-ea"/>
              </a:rPr>
              <a:t>個英文和數字組成</a:t>
            </a:r>
            <a:endParaRPr lang="en-US" altLang="zh-TW" sz="2000" b="1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8" name="AutoShape 75"/>
          <p:cNvSpPr>
            <a:spLocks noChangeArrowheads="1"/>
          </p:cNvSpPr>
          <p:nvPr/>
        </p:nvSpPr>
        <p:spPr bwMode="gray">
          <a:xfrm>
            <a:off x="4283968" y="3455901"/>
            <a:ext cx="3866653" cy="58730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tint val="5882"/>
                  <a:invGamma/>
                </a:schemeClr>
              </a:gs>
            </a:gsLst>
            <a:lin ang="0" scaled="1"/>
          </a:gradFill>
          <a:ln w="38100" algn="ctr">
            <a:solidFill>
              <a:srgbClr val="80808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0" hangingPunct="0"/>
            <a:r>
              <a:rPr lang="zh-TW" altLang="en-US" sz="2000" b="1" dirty="0" smtClean="0">
                <a:solidFill>
                  <a:srgbClr val="000000"/>
                </a:solidFill>
                <a:latin typeface="+mn-ea"/>
              </a:rPr>
              <a:t>存放你的比特幣</a:t>
            </a:r>
            <a:endParaRPr lang="en-US" altLang="zh-TW" sz="2000" b="1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9" name="AutoShape 76"/>
          <p:cNvSpPr>
            <a:spLocks noChangeArrowheads="1"/>
          </p:cNvSpPr>
          <p:nvPr/>
        </p:nvSpPr>
        <p:spPr bwMode="gray">
          <a:xfrm>
            <a:off x="3995936" y="4242153"/>
            <a:ext cx="3888432" cy="644078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CBFEAE"/>
              </a:gs>
              <a:gs pos="100000">
                <a:srgbClr val="CBFEAE">
                  <a:gamma/>
                  <a:tint val="5882"/>
                  <a:invGamma/>
                </a:srgbClr>
              </a:gs>
            </a:gsLst>
            <a:lin ang="0" scaled="1"/>
          </a:gradFill>
          <a:ln w="38100" algn="ctr">
            <a:solidFill>
              <a:srgbClr val="80808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0" hangingPunct="0"/>
            <a:r>
              <a:rPr lang="en-US" altLang="zh-TW" sz="2000" b="1" dirty="0" smtClean="0"/>
              <a:t>3BTyZKRtRtBN6fdzu6TW…</a:t>
            </a:r>
            <a:endParaRPr lang="en-US" altLang="zh-TW" sz="2000" b="1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11" name="Text Box 78"/>
          <p:cNvSpPr txBox="1">
            <a:spLocks noChangeArrowheads="1"/>
          </p:cNvSpPr>
          <p:nvPr/>
        </p:nvSpPr>
        <p:spPr bwMode="gray">
          <a:xfrm>
            <a:off x="2136073" y="3342412"/>
            <a:ext cx="1532251" cy="83099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square">
            <a:spAutoFit/>
          </a:bodyPr>
          <a:lstStyle/>
          <a:p>
            <a:pPr algn="ctr" eaLnBrk="0" hangingPunct="0"/>
            <a:r>
              <a:rPr lang="zh-TW" altLang="en-US" sz="4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地址</a:t>
            </a:r>
            <a:endParaRPr lang="en-US" altLang="zh-TW" sz="4800" b="1" dirty="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" name="AutoShape 75"/>
          <p:cNvSpPr>
            <a:spLocks noChangeArrowheads="1"/>
          </p:cNvSpPr>
          <p:nvPr/>
        </p:nvSpPr>
        <p:spPr bwMode="gray">
          <a:xfrm>
            <a:off x="3635895" y="5085184"/>
            <a:ext cx="3866653" cy="58730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tint val="5882"/>
                  <a:invGamma/>
                </a:schemeClr>
              </a:gs>
            </a:gsLst>
            <a:lin ang="0" scaled="1"/>
          </a:gradFill>
          <a:ln w="38100" algn="ctr">
            <a:solidFill>
              <a:srgbClr val="80808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0" hangingPunct="0"/>
            <a:r>
              <a:rPr lang="zh-TW" altLang="en-US" sz="2000" b="1" dirty="0" smtClean="0">
                <a:solidFill>
                  <a:srgbClr val="000000"/>
                </a:solidFill>
                <a:latin typeface="+mn-ea"/>
              </a:rPr>
              <a:t>等於銀行帳號</a:t>
            </a:r>
            <a:endParaRPr lang="en-US" altLang="zh-TW" sz="2000" b="1" dirty="0">
              <a:solidFill>
                <a:srgbClr val="00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26030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55575" y="764704"/>
            <a:ext cx="8988425" cy="5361459"/>
          </a:xfrm>
        </p:spPr>
        <p:txBody>
          <a:bodyPr/>
          <a:lstStyle/>
          <a:p>
            <a:r>
              <a:rPr lang="zh-TW" altLang="en-US" dirty="0" smtClean="0"/>
              <a:t>現職</a:t>
            </a:r>
            <a:endParaRPr lang="en-US" altLang="zh-TW" dirty="0"/>
          </a:p>
          <a:p>
            <a:pPr lvl="1"/>
            <a:r>
              <a:rPr lang="zh-TW" altLang="en-US" dirty="0" smtClean="0"/>
              <a:t>帳聯網路科技</a:t>
            </a:r>
            <a:r>
              <a:rPr lang="en-US" altLang="zh-TW" dirty="0" smtClean="0"/>
              <a:t>(AMIS)</a:t>
            </a:r>
            <a:r>
              <a:rPr lang="zh-TW" altLang="en-US" dirty="0" smtClean="0"/>
              <a:t>股份有限公司</a:t>
            </a:r>
            <a:r>
              <a:rPr lang="en-US" altLang="zh-TW" dirty="0" smtClean="0"/>
              <a:t>-</a:t>
            </a:r>
            <a:r>
              <a:rPr lang="zh-TW" altLang="en-US" dirty="0" smtClean="0"/>
              <a:t>資深</a:t>
            </a:r>
            <a:r>
              <a:rPr lang="zh-TW" altLang="en-US" dirty="0"/>
              <a:t>軟體</a:t>
            </a:r>
            <a:r>
              <a:rPr lang="zh-TW" altLang="en-US" dirty="0" smtClean="0"/>
              <a:t>工程師</a:t>
            </a:r>
            <a:endParaRPr lang="en-US" altLang="zh-TW" dirty="0" smtClean="0"/>
          </a:p>
          <a:p>
            <a:r>
              <a:rPr lang="zh-TW" altLang="en-US" dirty="0"/>
              <a:t>工作經歷</a:t>
            </a:r>
          </a:p>
          <a:p>
            <a:pPr lvl="1"/>
            <a:r>
              <a:rPr lang="zh-TW" altLang="en-US" dirty="0"/>
              <a:t>宏達國際電子股份有限公司</a:t>
            </a:r>
            <a:r>
              <a:rPr lang="en-US" altLang="zh-TW" dirty="0"/>
              <a:t>-</a:t>
            </a:r>
            <a:r>
              <a:rPr lang="zh-TW" altLang="en-US" dirty="0"/>
              <a:t>資深軟體工程師</a:t>
            </a:r>
            <a:endParaRPr lang="en-US" altLang="zh-TW" dirty="0" smtClean="0"/>
          </a:p>
          <a:p>
            <a:pPr lvl="1"/>
            <a:r>
              <a:rPr lang="zh-TW" altLang="en-US" dirty="0"/>
              <a:t>仁寶電腦工業股份有限公司</a:t>
            </a:r>
            <a:r>
              <a:rPr lang="en-US" altLang="zh-TW" dirty="0"/>
              <a:t>-</a:t>
            </a:r>
            <a:r>
              <a:rPr lang="zh-TW" altLang="en-US"/>
              <a:t>軟體</a:t>
            </a:r>
            <a:r>
              <a:rPr lang="zh-TW" altLang="en-US" smtClean="0"/>
              <a:t>工程師</a:t>
            </a:r>
            <a:endParaRPr lang="en-US" altLang="zh-TW" dirty="0" smtClean="0"/>
          </a:p>
          <a:p>
            <a:r>
              <a:rPr lang="zh-TW" altLang="en-US" dirty="0" smtClean="0"/>
              <a:t>學歷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長庚大學</a:t>
            </a:r>
            <a:r>
              <a:rPr lang="en-US" altLang="zh-TW" dirty="0" smtClean="0"/>
              <a:t>-</a:t>
            </a:r>
            <a:r>
              <a:rPr lang="zh-TW" altLang="en-US" dirty="0" smtClean="0"/>
              <a:t>資訊工程研究所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長庚大學</a:t>
            </a:r>
            <a:r>
              <a:rPr lang="en-US" altLang="zh-TW" dirty="0" smtClean="0"/>
              <a:t>-</a:t>
            </a:r>
            <a:r>
              <a:rPr lang="zh-TW" altLang="en-US" dirty="0" smtClean="0"/>
              <a:t>資訊工程系</a:t>
            </a:r>
            <a:endParaRPr lang="en-US" altLang="zh-TW" dirty="0" smtClean="0"/>
          </a:p>
        </p:txBody>
      </p:sp>
      <p:sp>
        <p:nvSpPr>
          <p:cNvPr id="2" name="AutoShape 5" descr="https://files.slack.com/files-pri/T02G1F4U8-F6JPHM8E8/image001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4" name="AutoShape 7" descr="https://files.slack.com/files-pri/T02G1F4U8-F6JPHM8E8/image001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2886" y="5565447"/>
            <a:ext cx="1801114" cy="1286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343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準備轉出比特幣</a:t>
            </a:r>
            <a:endParaRPr lang="zh-TW" altLang="en-US" dirty="0"/>
          </a:p>
        </p:txBody>
      </p:sp>
      <p:grpSp>
        <p:nvGrpSpPr>
          <p:cNvPr id="53" name="Group 3"/>
          <p:cNvGrpSpPr>
            <a:grpSpLocks/>
          </p:cNvGrpSpPr>
          <p:nvPr/>
        </p:nvGrpSpPr>
        <p:grpSpPr bwMode="auto">
          <a:xfrm>
            <a:off x="0" y="2811507"/>
            <a:ext cx="9035480" cy="140499"/>
            <a:chOff x="0" y="1896"/>
            <a:chExt cx="5760" cy="120"/>
          </a:xfrm>
        </p:grpSpPr>
        <p:sp>
          <p:nvSpPr>
            <p:cNvPr id="145" name="Rectangle 4"/>
            <p:cNvSpPr>
              <a:spLocks noChangeArrowheads="1"/>
            </p:cNvSpPr>
            <p:nvPr/>
          </p:nvSpPr>
          <p:spPr bwMode="gray">
            <a:xfrm>
              <a:off x="0" y="1896"/>
              <a:ext cx="5760" cy="47"/>
            </a:xfrm>
            <a:prstGeom prst="rect">
              <a:avLst/>
            </a:prstGeom>
            <a:gradFill rotWithShape="1">
              <a:gsLst>
                <a:gs pos="0">
                  <a:srgbClr val="808080"/>
                </a:gs>
                <a:gs pos="100000">
                  <a:srgbClr val="808080">
                    <a:gamma/>
                    <a:tint val="15294"/>
                    <a:invGamma/>
                  </a:srgbClr>
                </a:gs>
              </a:gsLst>
              <a:lin ang="5400000" scaled="1"/>
            </a:gra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46" name="Rectangle 5"/>
            <p:cNvSpPr>
              <a:spLocks noChangeArrowheads="1"/>
            </p:cNvSpPr>
            <p:nvPr/>
          </p:nvSpPr>
          <p:spPr bwMode="gray">
            <a:xfrm>
              <a:off x="0" y="1942"/>
              <a:ext cx="5760" cy="74"/>
            </a:xfrm>
            <a:prstGeom prst="rect">
              <a:avLst/>
            </a:prstGeom>
            <a:gradFill rotWithShape="1">
              <a:gsLst>
                <a:gs pos="0">
                  <a:srgbClr val="5F5F5F">
                    <a:gamma/>
                    <a:tint val="30196"/>
                    <a:invGamma/>
                  </a:srgbClr>
                </a:gs>
                <a:gs pos="100000">
                  <a:srgbClr val="5F5F5F"/>
                </a:gs>
              </a:gsLst>
              <a:lin ang="5400000" scaled="1"/>
            </a:gra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</p:grpSp>
      <p:grpSp>
        <p:nvGrpSpPr>
          <p:cNvPr id="54" name="Group 93"/>
          <p:cNvGrpSpPr>
            <a:grpSpLocks/>
          </p:cNvGrpSpPr>
          <p:nvPr/>
        </p:nvGrpSpPr>
        <p:grpSpPr bwMode="auto">
          <a:xfrm>
            <a:off x="762000" y="2277318"/>
            <a:ext cx="1712913" cy="3190875"/>
            <a:chOff x="480" y="1692"/>
            <a:chExt cx="1079" cy="2010"/>
          </a:xfrm>
        </p:grpSpPr>
        <p:grpSp>
          <p:nvGrpSpPr>
            <p:cNvPr id="125" name="Group 59"/>
            <p:cNvGrpSpPr>
              <a:grpSpLocks/>
            </p:cNvGrpSpPr>
            <p:nvPr/>
          </p:nvGrpSpPr>
          <p:grpSpPr bwMode="auto">
            <a:xfrm rot="3877067">
              <a:off x="573" y="2715"/>
              <a:ext cx="1432" cy="541"/>
              <a:chOff x="2290" y="2725"/>
              <a:chExt cx="1832" cy="713"/>
            </a:xfrm>
          </p:grpSpPr>
          <p:grpSp>
            <p:nvGrpSpPr>
              <p:cNvPr id="139" name="Group 60"/>
              <p:cNvGrpSpPr>
                <a:grpSpLocks/>
              </p:cNvGrpSpPr>
              <p:nvPr/>
            </p:nvGrpSpPr>
            <p:grpSpPr bwMode="auto">
              <a:xfrm>
                <a:off x="2290" y="3030"/>
                <a:ext cx="1832" cy="408"/>
                <a:chOff x="2290" y="3030"/>
                <a:chExt cx="1832" cy="408"/>
              </a:xfrm>
            </p:grpSpPr>
            <p:sp>
              <p:nvSpPr>
                <p:cNvPr id="143" name="Freeform 61"/>
                <p:cNvSpPr>
                  <a:spLocks/>
                </p:cNvSpPr>
                <p:nvPr/>
              </p:nvSpPr>
              <p:spPr bwMode="gray">
                <a:xfrm>
                  <a:off x="2290" y="3030"/>
                  <a:ext cx="1832" cy="408"/>
                </a:xfrm>
                <a:custGeom>
                  <a:avLst/>
                  <a:gdLst/>
                  <a:ahLst/>
                  <a:cxnLst>
                    <a:cxn ang="0">
                      <a:pos x="1832" y="32"/>
                    </a:cxn>
                    <a:cxn ang="0">
                      <a:pos x="1830" y="66"/>
                    </a:cxn>
                    <a:cxn ang="0">
                      <a:pos x="1814" y="128"/>
                    </a:cxn>
                    <a:cxn ang="0">
                      <a:pos x="1788" y="188"/>
                    </a:cxn>
                    <a:cxn ang="0">
                      <a:pos x="1754" y="240"/>
                    </a:cxn>
                    <a:cxn ang="0">
                      <a:pos x="1712" y="288"/>
                    </a:cxn>
                    <a:cxn ang="0">
                      <a:pos x="1664" y="330"/>
                    </a:cxn>
                    <a:cxn ang="0">
                      <a:pos x="1610" y="362"/>
                    </a:cxn>
                    <a:cxn ang="0">
                      <a:pos x="1550" y="388"/>
                    </a:cxn>
                    <a:cxn ang="0">
                      <a:pos x="1486" y="402"/>
                    </a:cxn>
                    <a:cxn ang="0">
                      <a:pos x="1418" y="408"/>
                    </a:cxn>
                    <a:cxn ang="0">
                      <a:pos x="0" y="408"/>
                    </a:cxn>
                    <a:cxn ang="0">
                      <a:pos x="0" y="0"/>
                    </a:cxn>
                    <a:cxn ang="0">
                      <a:pos x="1832" y="0"/>
                    </a:cxn>
                    <a:cxn ang="0">
                      <a:pos x="1832" y="32"/>
                    </a:cxn>
                    <a:cxn ang="0">
                      <a:pos x="1832" y="32"/>
                    </a:cxn>
                  </a:cxnLst>
                  <a:rect l="0" t="0" r="r" b="b"/>
                  <a:pathLst>
                    <a:path w="1832" h="408">
                      <a:moveTo>
                        <a:pt x="1832" y="32"/>
                      </a:moveTo>
                      <a:lnTo>
                        <a:pt x="1830" y="66"/>
                      </a:lnTo>
                      <a:lnTo>
                        <a:pt x="1814" y="128"/>
                      </a:lnTo>
                      <a:lnTo>
                        <a:pt x="1788" y="188"/>
                      </a:lnTo>
                      <a:lnTo>
                        <a:pt x="1754" y="240"/>
                      </a:lnTo>
                      <a:lnTo>
                        <a:pt x="1712" y="288"/>
                      </a:lnTo>
                      <a:lnTo>
                        <a:pt x="1664" y="330"/>
                      </a:lnTo>
                      <a:lnTo>
                        <a:pt x="1610" y="362"/>
                      </a:lnTo>
                      <a:lnTo>
                        <a:pt x="1550" y="388"/>
                      </a:lnTo>
                      <a:lnTo>
                        <a:pt x="1486" y="402"/>
                      </a:lnTo>
                      <a:lnTo>
                        <a:pt x="1418" y="408"/>
                      </a:lnTo>
                      <a:lnTo>
                        <a:pt x="0" y="408"/>
                      </a:lnTo>
                      <a:lnTo>
                        <a:pt x="0" y="0"/>
                      </a:lnTo>
                      <a:lnTo>
                        <a:pt x="1832" y="0"/>
                      </a:lnTo>
                      <a:lnTo>
                        <a:pt x="1832" y="32"/>
                      </a:lnTo>
                      <a:lnTo>
                        <a:pt x="1832" y="32"/>
                      </a:lnTo>
                      <a:close/>
                    </a:path>
                  </a:pathLst>
                </a:custGeom>
                <a:solidFill>
                  <a:srgbClr val="608788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144" name="Freeform 62"/>
                <p:cNvSpPr>
                  <a:spLocks/>
                </p:cNvSpPr>
                <p:nvPr/>
              </p:nvSpPr>
              <p:spPr bwMode="gray">
                <a:xfrm>
                  <a:off x="3810" y="3058"/>
                  <a:ext cx="288" cy="334"/>
                </a:xfrm>
                <a:custGeom>
                  <a:avLst/>
                  <a:gdLst/>
                  <a:ahLst/>
                  <a:cxnLst>
                    <a:cxn ang="0">
                      <a:pos x="288" y="0"/>
                    </a:cxn>
                    <a:cxn ang="0">
                      <a:pos x="284" y="52"/>
                    </a:cxn>
                    <a:cxn ang="0">
                      <a:pos x="272" y="98"/>
                    </a:cxn>
                    <a:cxn ang="0">
                      <a:pos x="254" y="140"/>
                    </a:cxn>
                    <a:cxn ang="0">
                      <a:pos x="230" y="176"/>
                    </a:cxn>
                    <a:cxn ang="0">
                      <a:pos x="204" y="208"/>
                    </a:cxn>
                    <a:cxn ang="0">
                      <a:pos x="174" y="238"/>
                    </a:cxn>
                    <a:cxn ang="0">
                      <a:pos x="144" y="262"/>
                    </a:cxn>
                    <a:cxn ang="0">
                      <a:pos x="112" y="282"/>
                    </a:cxn>
                    <a:cxn ang="0">
                      <a:pos x="84" y="298"/>
                    </a:cxn>
                    <a:cxn ang="0">
                      <a:pos x="56" y="312"/>
                    </a:cxn>
                    <a:cxn ang="0">
                      <a:pos x="34" y="322"/>
                    </a:cxn>
                    <a:cxn ang="0">
                      <a:pos x="16" y="328"/>
                    </a:cxn>
                    <a:cxn ang="0">
                      <a:pos x="4" y="332"/>
                    </a:cxn>
                    <a:cxn ang="0">
                      <a:pos x="0" y="334"/>
                    </a:cxn>
                    <a:cxn ang="0">
                      <a:pos x="4" y="332"/>
                    </a:cxn>
                    <a:cxn ang="0">
                      <a:pos x="16" y="326"/>
                    </a:cxn>
                    <a:cxn ang="0">
                      <a:pos x="34" y="318"/>
                    </a:cxn>
                    <a:cxn ang="0">
                      <a:pos x="56" y="304"/>
                    </a:cxn>
                    <a:cxn ang="0">
                      <a:pos x="84" y="288"/>
                    </a:cxn>
                    <a:cxn ang="0">
                      <a:pos x="112" y="266"/>
                    </a:cxn>
                    <a:cxn ang="0">
                      <a:pos x="142" y="242"/>
                    </a:cxn>
                    <a:cxn ang="0">
                      <a:pos x="170" y="212"/>
                    </a:cxn>
                    <a:cxn ang="0">
                      <a:pos x="196" y="180"/>
                    </a:cxn>
                    <a:cxn ang="0">
                      <a:pos x="220" y="142"/>
                    </a:cxn>
                    <a:cxn ang="0">
                      <a:pos x="238" y="100"/>
                    </a:cxn>
                    <a:cxn ang="0">
                      <a:pos x="250" y="54"/>
                    </a:cxn>
                    <a:cxn ang="0">
                      <a:pos x="254" y="2"/>
                    </a:cxn>
                    <a:cxn ang="0">
                      <a:pos x="288" y="0"/>
                    </a:cxn>
                  </a:cxnLst>
                  <a:rect l="0" t="0" r="r" b="b"/>
                  <a:pathLst>
                    <a:path w="288" h="334">
                      <a:moveTo>
                        <a:pt x="288" y="0"/>
                      </a:moveTo>
                      <a:lnTo>
                        <a:pt x="284" y="52"/>
                      </a:lnTo>
                      <a:lnTo>
                        <a:pt x="272" y="98"/>
                      </a:lnTo>
                      <a:lnTo>
                        <a:pt x="254" y="140"/>
                      </a:lnTo>
                      <a:lnTo>
                        <a:pt x="230" y="176"/>
                      </a:lnTo>
                      <a:lnTo>
                        <a:pt x="204" y="208"/>
                      </a:lnTo>
                      <a:lnTo>
                        <a:pt x="174" y="238"/>
                      </a:lnTo>
                      <a:lnTo>
                        <a:pt x="144" y="262"/>
                      </a:lnTo>
                      <a:lnTo>
                        <a:pt x="112" y="282"/>
                      </a:lnTo>
                      <a:lnTo>
                        <a:pt x="84" y="298"/>
                      </a:lnTo>
                      <a:lnTo>
                        <a:pt x="56" y="312"/>
                      </a:lnTo>
                      <a:lnTo>
                        <a:pt x="34" y="322"/>
                      </a:lnTo>
                      <a:lnTo>
                        <a:pt x="16" y="328"/>
                      </a:lnTo>
                      <a:lnTo>
                        <a:pt x="4" y="332"/>
                      </a:lnTo>
                      <a:lnTo>
                        <a:pt x="0" y="334"/>
                      </a:lnTo>
                      <a:lnTo>
                        <a:pt x="4" y="332"/>
                      </a:lnTo>
                      <a:lnTo>
                        <a:pt x="16" y="326"/>
                      </a:lnTo>
                      <a:lnTo>
                        <a:pt x="34" y="318"/>
                      </a:lnTo>
                      <a:lnTo>
                        <a:pt x="56" y="304"/>
                      </a:lnTo>
                      <a:lnTo>
                        <a:pt x="84" y="288"/>
                      </a:lnTo>
                      <a:lnTo>
                        <a:pt x="112" y="266"/>
                      </a:lnTo>
                      <a:lnTo>
                        <a:pt x="142" y="242"/>
                      </a:lnTo>
                      <a:lnTo>
                        <a:pt x="170" y="212"/>
                      </a:lnTo>
                      <a:lnTo>
                        <a:pt x="196" y="180"/>
                      </a:lnTo>
                      <a:lnTo>
                        <a:pt x="220" y="142"/>
                      </a:lnTo>
                      <a:lnTo>
                        <a:pt x="238" y="100"/>
                      </a:lnTo>
                      <a:lnTo>
                        <a:pt x="250" y="54"/>
                      </a:lnTo>
                      <a:lnTo>
                        <a:pt x="254" y="2"/>
                      </a:lnTo>
                      <a:lnTo>
                        <a:pt x="288" y="0"/>
                      </a:lnTo>
                      <a:close/>
                    </a:path>
                  </a:pathLst>
                </a:custGeom>
                <a:solidFill>
                  <a:srgbClr val="FFFFFF">
                    <a:alpha val="49001"/>
                  </a:srgb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TW" altLang="en-US"/>
                </a:p>
              </p:txBody>
            </p:sp>
          </p:grpSp>
          <p:grpSp>
            <p:nvGrpSpPr>
              <p:cNvPr id="140" name="Group 63"/>
              <p:cNvGrpSpPr>
                <a:grpSpLocks/>
              </p:cNvGrpSpPr>
              <p:nvPr/>
            </p:nvGrpSpPr>
            <p:grpSpPr bwMode="auto">
              <a:xfrm flipV="1">
                <a:off x="2290" y="2725"/>
                <a:ext cx="1406" cy="313"/>
                <a:chOff x="2290" y="3030"/>
                <a:chExt cx="1832" cy="408"/>
              </a:xfrm>
            </p:grpSpPr>
            <p:sp>
              <p:nvSpPr>
                <p:cNvPr id="141" name="Freeform 64"/>
                <p:cNvSpPr>
                  <a:spLocks/>
                </p:cNvSpPr>
                <p:nvPr/>
              </p:nvSpPr>
              <p:spPr bwMode="gray">
                <a:xfrm>
                  <a:off x="2290" y="3030"/>
                  <a:ext cx="1832" cy="408"/>
                </a:xfrm>
                <a:custGeom>
                  <a:avLst/>
                  <a:gdLst/>
                  <a:ahLst/>
                  <a:cxnLst>
                    <a:cxn ang="0">
                      <a:pos x="1832" y="32"/>
                    </a:cxn>
                    <a:cxn ang="0">
                      <a:pos x="1830" y="66"/>
                    </a:cxn>
                    <a:cxn ang="0">
                      <a:pos x="1814" y="128"/>
                    </a:cxn>
                    <a:cxn ang="0">
                      <a:pos x="1788" y="188"/>
                    </a:cxn>
                    <a:cxn ang="0">
                      <a:pos x="1754" y="240"/>
                    </a:cxn>
                    <a:cxn ang="0">
                      <a:pos x="1712" y="288"/>
                    </a:cxn>
                    <a:cxn ang="0">
                      <a:pos x="1664" y="330"/>
                    </a:cxn>
                    <a:cxn ang="0">
                      <a:pos x="1610" y="362"/>
                    </a:cxn>
                    <a:cxn ang="0">
                      <a:pos x="1550" y="388"/>
                    </a:cxn>
                    <a:cxn ang="0">
                      <a:pos x="1486" y="402"/>
                    </a:cxn>
                    <a:cxn ang="0">
                      <a:pos x="1418" y="408"/>
                    </a:cxn>
                    <a:cxn ang="0">
                      <a:pos x="0" y="408"/>
                    </a:cxn>
                    <a:cxn ang="0">
                      <a:pos x="0" y="0"/>
                    </a:cxn>
                    <a:cxn ang="0">
                      <a:pos x="1832" y="0"/>
                    </a:cxn>
                    <a:cxn ang="0">
                      <a:pos x="1832" y="32"/>
                    </a:cxn>
                    <a:cxn ang="0">
                      <a:pos x="1832" y="32"/>
                    </a:cxn>
                  </a:cxnLst>
                  <a:rect l="0" t="0" r="r" b="b"/>
                  <a:pathLst>
                    <a:path w="1832" h="408">
                      <a:moveTo>
                        <a:pt x="1832" y="32"/>
                      </a:moveTo>
                      <a:lnTo>
                        <a:pt x="1830" y="66"/>
                      </a:lnTo>
                      <a:lnTo>
                        <a:pt x="1814" y="128"/>
                      </a:lnTo>
                      <a:lnTo>
                        <a:pt x="1788" y="188"/>
                      </a:lnTo>
                      <a:lnTo>
                        <a:pt x="1754" y="240"/>
                      </a:lnTo>
                      <a:lnTo>
                        <a:pt x="1712" y="288"/>
                      </a:lnTo>
                      <a:lnTo>
                        <a:pt x="1664" y="330"/>
                      </a:lnTo>
                      <a:lnTo>
                        <a:pt x="1610" y="362"/>
                      </a:lnTo>
                      <a:lnTo>
                        <a:pt x="1550" y="388"/>
                      </a:lnTo>
                      <a:lnTo>
                        <a:pt x="1486" y="402"/>
                      </a:lnTo>
                      <a:lnTo>
                        <a:pt x="1418" y="408"/>
                      </a:lnTo>
                      <a:lnTo>
                        <a:pt x="0" y="408"/>
                      </a:lnTo>
                      <a:lnTo>
                        <a:pt x="0" y="0"/>
                      </a:lnTo>
                      <a:lnTo>
                        <a:pt x="1832" y="0"/>
                      </a:lnTo>
                      <a:lnTo>
                        <a:pt x="1832" y="32"/>
                      </a:lnTo>
                      <a:lnTo>
                        <a:pt x="1832" y="32"/>
                      </a:lnTo>
                      <a:close/>
                    </a:path>
                  </a:pathLst>
                </a:custGeom>
                <a:solidFill>
                  <a:srgbClr val="98B5B6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142" name="Freeform 65"/>
                <p:cNvSpPr>
                  <a:spLocks/>
                </p:cNvSpPr>
                <p:nvPr/>
              </p:nvSpPr>
              <p:spPr bwMode="gray">
                <a:xfrm>
                  <a:off x="3810" y="3058"/>
                  <a:ext cx="288" cy="334"/>
                </a:xfrm>
                <a:custGeom>
                  <a:avLst/>
                  <a:gdLst/>
                  <a:ahLst/>
                  <a:cxnLst>
                    <a:cxn ang="0">
                      <a:pos x="288" y="0"/>
                    </a:cxn>
                    <a:cxn ang="0">
                      <a:pos x="284" y="52"/>
                    </a:cxn>
                    <a:cxn ang="0">
                      <a:pos x="272" y="98"/>
                    </a:cxn>
                    <a:cxn ang="0">
                      <a:pos x="254" y="140"/>
                    </a:cxn>
                    <a:cxn ang="0">
                      <a:pos x="230" y="176"/>
                    </a:cxn>
                    <a:cxn ang="0">
                      <a:pos x="204" y="208"/>
                    </a:cxn>
                    <a:cxn ang="0">
                      <a:pos x="174" y="238"/>
                    </a:cxn>
                    <a:cxn ang="0">
                      <a:pos x="144" y="262"/>
                    </a:cxn>
                    <a:cxn ang="0">
                      <a:pos x="112" y="282"/>
                    </a:cxn>
                    <a:cxn ang="0">
                      <a:pos x="84" y="298"/>
                    </a:cxn>
                    <a:cxn ang="0">
                      <a:pos x="56" y="312"/>
                    </a:cxn>
                    <a:cxn ang="0">
                      <a:pos x="34" y="322"/>
                    </a:cxn>
                    <a:cxn ang="0">
                      <a:pos x="16" y="328"/>
                    </a:cxn>
                    <a:cxn ang="0">
                      <a:pos x="4" y="332"/>
                    </a:cxn>
                    <a:cxn ang="0">
                      <a:pos x="0" y="334"/>
                    </a:cxn>
                    <a:cxn ang="0">
                      <a:pos x="4" y="332"/>
                    </a:cxn>
                    <a:cxn ang="0">
                      <a:pos x="16" y="326"/>
                    </a:cxn>
                    <a:cxn ang="0">
                      <a:pos x="34" y="318"/>
                    </a:cxn>
                    <a:cxn ang="0">
                      <a:pos x="56" y="304"/>
                    </a:cxn>
                    <a:cxn ang="0">
                      <a:pos x="84" y="288"/>
                    </a:cxn>
                    <a:cxn ang="0">
                      <a:pos x="112" y="266"/>
                    </a:cxn>
                    <a:cxn ang="0">
                      <a:pos x="142" y="242"/>
                    </a:cxn>
                    <a:cxn ang="0">
                      <a:pos x="170" y="212"/>
                    </a:cxn>
                    <a:cxn ang="0">
                      <a:pos x="196" y="180"/>
                    </a:cxn>
                    <a:cxn ang="0">
                      <a:pos x="220" y="142"/>
                    </a:cxn>
                    <a:cxn ang="0">
                      <a:pos x="238" y="100"/>
                    </a:cxn>
                    <a:cxn ang="0">
                      <a:pos x="250" y="54"/>
                    </a:cxn>
                    <a:cxn ang="0">
                      <a:pos x="254" y="2"/>
                    </a:cxn>
                    <a:cxn ang="0">
                      <a:pos x="288" y="0"/>
                    </a:cxn>
                  </a:cxnLst>
                  <a:rect l="0" t="0" r="r" b="b"/>
                  <a:pathLst>
                    <a:path w="288" h="334">
                      <a:moveTo>
                        <a:pt x="288" y="0"/>
                      </a:moveTo>
                      <a:lnTo>
                        <a:pt x="284" y="52"/>
                      </a:lnTo>
                      <a:lnTo>
                        <a:pt x="272" y="98"/>
                      </a:lnTo>
                      <a:lnTo>
                        <a:pt x="254" y="140"/>
                      </a:lnTo>
                      <a:lnTo>
                        <a:pt x="230" y="176"/>
                      </a:lnTo>
                      <a:lnTo>
                        <a:pt x="204" y="208"/>
                      </a:lnTo>
                      <a:lnTo>
                        <a:pt x="174" y="238"/>
                      </a:lnTo>
                      <a:lnTo>
                        <a:pt x="144" y="262"/>
                      </a:lnTo>
                      <a:lnTo>
                        <a:pt x="112" y="282"/>
                      </a:lnTo>
                      <a:lnTo>
                        <a:pt x="84" y="298"/>
                      </a:lnTo>
                      <a:lnTo>
                        <a:pt x="56" y="312"/>
                      </a:lnTo>
                      <a:lnTo>
                        <a:pt x="34" y="322"/>
                      </a:lnTo>
                      <a:lnTo>
                        <a:pt x="16" y="328"/>
                      </a:lnTo>
                      <a:lnTo>
                        <a:pt x="4" y="332"/>
                      </a:lnTo>
                      <a:lnTo>
                        <a:pt x="0" y="334"/>
                      </a:lnTo>
                      <a:lnTo>
                        <a:pt x="4" y="332"/>
                      </a:lnTo>
                      <a:lnTo>
                        <a:pt x="16" y="326"/>
                      </a:lnTo>
                      <a:lnTo>
                        <a:pt x="34" y="318"/>
                      </a:lnTo>
                      <a:lnTo>
                        <a:pt x="56" y="304"/>
                      </a:lnTo>
                      <a:lnTo>
                        <a:pt x="84" y="288"/>
                      </a:lnTo>
                      <a:lnTo>
                        <a:pt x="112" y="266"/>
                      </a:lnTo>
                      <a:lnTo>
                        <a:pt x="142" y="242"/>
                      </a:lnTo>
                      <a:lnTo>
                        <a:pt x="170" y="212"/>
                      </a:lnTo>
                      <a:lnTo>
                        <a:pt x="196" y="180"/>
                      </a:lnTo>
                      <a:lnTo>
                        <a:pt x="220" y="142"/>
                      </a:lnTo>
                      <a:lnTo>
                        <a:pt x="238" y="100"/>
                      </a:lnTo>
                      <a:lnTo>
                        <a:pt x="250" y="54"/>
                      </a:lnTo>
                      <a:lnTo>
                        <a:pt x="254" y="2"/>
                      </a:lnTo>
                      <a:lnTo>
                        <a:pt x="288" y="0"/>
                      </a:lnTo>
                      <a:close/>
                    </a:path>
                  </a:pathLst>
                </a:custGeom>
                <a:solidFill>
                  <a:srgbClr val="FFFFFF">
                    <a:alpha val="49001"/>
                  </a:srgb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TW" altLang="en-US"/>
                </a:p>
              </p:txBody>
            </p:sp>
          </p:grpSp>
        </p:grpSp>
        <p:grpSp>
          <p:nvGrpSpPr>
            <p:cNvPr id="126" name="Group 66"/>
            <p:cNvGrpSpPr>
              <a:grpSpLocks/>
            </p:cNvGrpSpPr>
            <p:nvPr/>
          </p:nvGrpSpPr>
          <p:grpSpPr bwMode="auto">
            <a:xfrm>
              <a:off x="480" y="1692"/>
              <a:ext cx="799" cy="824"/>
              <a:chOff x="2789" y="1625"/>
              <a:chExt cx="907" cy="907"/>
            </a:xfrm>
          </p:grpSpPr>
          <p:sp>
            <p:nvSpPr>
              <p:cNvPr id="129" name="Oval 67"/>
              <p:cNvSpPr>
                <a:spLocks noChangeArrowheads="1"/>
              </p:cNvSpPr>
              <p:nvPr/>
            </p:nvSpPr>
            <p:spPr bwMode="gray">
              <a:xfrm>
                <a:off x="2789" y="1625"/>
                <a:ext cx="907" cy="907"/>
              </a:xfrm>
              <a:prstGeom prst="ellipse">
                <a:avLst/>
              </a:prstGeom>
              <a:gradFill rotWithShape="1">
                <a:gsLst>
                  <a:gs pos="0">
                    <a:srgbClr val="83A6A7">
                      <a:gamma/>
                      <a:tint val="0"/>
                      <a:invGamma/>
                    </a:srgbClr>
                  </a:gs>
                  <a:gs pos="50000">
                    <a:srgbClr val="83A6A7"/>
                  </a:gs>
                  <a:gs pos="100000">
                    <a:srgbClr val="83A6A7">
                      <a:gamma/>
                      <a:tint val="0"/>
                      <a:invGamma/>
                    </a:srgbClr>
                  </a:gs>
                </a:gsLst>
                <a:lin ang="2700000" scaled="1"/>
              </a:gradFill>
              <a:ln w="38100" algn="ctr">
                <a:noFill/>
                <a:round/>
                <a:headEnd/>
                <a:tailEnd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zh-TW" altLang="en-US"/>
              </a:p>
            </p:txBody>
          </p:sp>
          <p:sp>
            <p:nvSpPr>
              <p:cNvPr id="130" name="Oval 68"/>
              <p:cNvSpPr>
                <a:spLocks noChangeArrowheads="1"/>
              </p:cNvSpPr>
              <p:nvPr/>
            </p:nvSpPr>
            <p:spPr bwMode="gray">
              <a:xfrm>
                <a:off x="2789" y="1625"/>
                <a:ext cx="907" cy="907"/>
              </a:xfrm>
              <a:prstGeom prst="ellipse">
                <a:avLst/>
              </a:prstGeom>
              <a:gradFill rotWithShape="1">
                <a:gsLst>
                  <a:gs pos="0">
                    <a:srgbClr val="83A6A7">
                      <a:alpha val="32001"/>
                    </a:srgbClr>
                  </a:gs>
                  <a:gs pos="100000">
                    <a:srgbClr val="83A6A7">
                      <a:gamma/>
                      <a:shade val="0"/>
                      <a:invGamma/>
                      <a:alpha val="89999"/>
                    </a:srgbClr>
                  </a:gs>
                </a:gsLst>
                <a:lin ang="2700000" scaled="1"/>
              </a:gradFill>
              <a:ln w="38100" algn="ctr">
                <a:noFill/>
                <a:round/>
                <a:headEnd/>
                <a:tailEnd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zh-TW" altLang="en-US"/>
              </a:p>
            </p:txBody>
          </p:sp>
          <p:sp>
            <p:nvSpPr>
              <p:cNvPr id="131" name="Oval 69"/>
              <p:cNvSpPr>
                <a:spLocks noChangeArrowheads="1"/>
              </p:cNvSpPr>
              <p:nvPr/>
            </p:nvSpPr>
            <p:spPr bwMode="gray">
              <a:xfrm>
                <a:off x="2849" y="1684"/>
                <a:ext cx="787" cy="788"/>
              </a:xfrm>
              <a:prstGeom prst="ellipse">
                <a:avLst/>
              </a:prstGeom>
              <a:gradFill rotWithShape="1">
                <a:gsLst>
                  <a:gs pos="0">
                    <a:srgbClr val="83A6A7">
                      <a:gamma/>
                      <a:shade val="54118"/>
                      <a:invGamma/>
                    </a:srgbClr>
                  </a:gs>
                  <a:gs pos="50000">
                    <a:srgbClr val="83A6A7"/>
                  </a:gs>
                  <a:gs pos="100000">
                    <a:srgbClr val="83A6A7">
                      <a:gamma/>
                      <a:shade val="54118"/>
                      <a:invGamma/>
                    </a:srgbClr>
                  </a:gs>
                </a:gsLst>
                <a:lin ang="18900000" scaled="1"/>
              </a:gradFill>
              <a:ln w="38100" algn="ctr">
                <a:noFill/>
                <a:round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endParaRPr lang="zh-TW" altLang="en-US"/>
              </a:p>
            </p:txBody>
          </p:sp>
          <p:sp>
            <p:nvSpPr>
              <p:cNvPr id="132" name="Oval 70"/>
              <p:cNvSpPr>
                <a:spLocks noChangeArrowheads="1"/>
              </p:cNvSpPr>
              <p:nvPr/>
            </p:nvSpPr>
            <p:spPr bwMode="gray">
              <a:xfrm>
                <a:off x="2849" y="1686"/>
                <a:ext cx="787" cy="788"/>
              </a:xfrm>
              <a:prstGeom prst="ellipse">
                <a:avLst/>
              </a:prstGeom>
              <a:gradFill rotWithShape="1">
                <a:gsLst>
                  <a:gs pos="0">
                    <a:srgbClr val="83A6A7">
                      <a:gamma/>
                      <a:shade val="63529"/>
                      <a:invGamma/>
                    </a:srgbClr>
                  </a:gs>
                  <a:gs pos="100000">
                    <a:srgbClr val="83A6A7">
                      <a:alpha val="0"/>
                    </a:srgbClr>
                  </a:gs>
                </a:gsLst>
                <a:lin ang="2700000" scaled="1"/>
              </a:gradFill>
              <a:ln w="38100" algn="ctr">
                <a:noFill/>
                <a:round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endParaRPr lang="zh-TW" altLang="en-US"/>
              </a:p>
            </p:txBody>
          </p:sp>
          <p:sp>
            <p:nvSpPr>
              <p:cNvPr id="133" name="Oval 71"/>
              <p:cNvSpPr>
                <a:spLocks noChangeArrowheads="1"/>
              </p:cNvSpPr>
              <p:nvPr/>
            </p:nvSpPr>
            <p:spPr bwMode="gray">
              <a:xfrm>
                <a:off x="2888" y="1724"/>
                <a:ext cx="709" cy="709"/>
              </a:xfrm>
              <a:prstGeom prst="ellipse">
                <a:avLst/>
              </a:prstGeom>
              <a:solidFill>
                <a:srgbClr val="000000"/>
              </a:solidFill>
              <a:ln w="38100" algn="ctr">
                <a:noFill/>
                <a:round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endParaRPr lang="zh-TW" altLang="en-US"/>
              </a:p>
            </p:txBody>
          </p:sp>
          <p:grpSp>
            <p:nvGrpSpPr>
              <p:cNvPr id="134" name="Group 72"/>
              <p:cNvGrpSpPr>
                <a:grpSpLocks/>
              </p:cNvGrpSpPr>
              <p:nvPr/>
            </p:nvGrpSpPr>
            <p:grpSpPr bwMode="auto">
              <a:xfrm>
                <a:off x="2899" y="1735"/>
                <a:ext cx="687" cy="688"/>
                <a:chOff x="4166" y="1706"/>
                <a:chExt cx="1252" cy="1252"/>
              </a:xfrm>
            </p:grpSpPr>
            <p:sp>
              <p:nvSpPr>
                <p:cNvPr id="135" name="Oval 73"/>
                <p:cNvSpPr>
                  <a:spLocks noChangeArrowheads="1"/>
                </p:cNvSpPr>
                <p:nvPr/>
              </p:nvSpPr>
              <p:spPr bwMode="gray">
                <a:xfrm>
                  <a:off x="4166" y="1706"/>
                  <a:ext cx="1252" cy="1252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D6E1E2">
                        <a:gamma/>
                        <a:shade val="46275"/>
                        <a:invGamma/>
                      </a:srgbClr>
                    </a:gs>
                    <a:gs pos="100000">
                      <a:srgbClr val="D6E1E2"/>
                    </a:gs>
                  </a:gsLst>
                  <a:lin ang="5400000" scaled="1"/>
                </a:gradFill>
                <a:ln w="9525" algn="ctr">
                  <a:noFill/>
                  <a:round/>
                  <a:headEnd/>
                  <a:tailEnd/>
                </a:ln>
                <a:effectLst/>
              </p:spPr>
              <p:txBody>
                <a:bodyPr vert="eaVert" wrap="none" anchor="ctr"/>
                <a:lstStyle/>
                <a:p>
                  <a:endParaRPr lang="zh-TW" altLang="en-US"/>
                </a:p>
              </p:txBody>
            </p:sp>
            <p:sp>
              <p:nvSpPr>
                <p:cNvPr id="136" name="Oval 74"/>
                <p:cNvSpPr>
                  <a:spLocks noChangeArrowheads="1"/>
                </p:cNvSpPr>
                <p:nvPr/>
              </p:nvSpPr>
              <p:spPr bwMode="gray">
                <a:xfrm>
                  <a:off x="4182" y="1713"/>
                  <a:ext cx="1222" cy="1221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D6E1E2">
                        <a:alpha val="0"/>
                      </a:srgbClr>
                    </a:gs>
                    <a:gs pos="100000">
                      <a:srgbClr val="D6E1E2">
                        <a:gamma/>
                        <a:tint val="34902"/>
                        <a:invGamma/>
                      </a:srgbClr>
                    </a:gs>
                  </a:gsLst>
                  <a:lin ang="5400000" scaled="1"/>
                </a:gradFill>
                <a:ln w="9525" algn="ctr">
                  <a:noFill/>
                  <a:round/>
                  <a:headEnd/>
                  <a:tailEnd/>
                </a:ln>
                <a:effectLst/>
              </p:spPr>
              <p:txBody>
                <a:bodyPr vert="eaVert" wrap="none" anchor="ctr"/>
                <a:lstStyle/>
                <a:p>
                  <a:endParaRPr lang="zh-TW" altLang="en-US"/>
                </a:p>
              </p:txBody>
            </p:sp>
            <p:sp>
              <p:nvSpPr>
                <p:cNvPr id="137" name="Oval 75"/>
                <p:cNvSpPr>
                  <a:spLocks noChangeArrowheads="1"/>
                </p:cNvSpPr>
                <p:nvPr/>
              </p:nvSpPr>
              <p:spPr bwMode="gray">
                <a:xfrm>
                  <a:off x="4195" y="1725"/>
                  <a:ext cx="1162" cy="1141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D6E1E2">
                        <a:gamma/>
                        <a:shade val="79216"/>
                        <a:invGamma/>
                      </a:srgbClr>
                    </a:gs>
                    <a:gs pos="100000">
                      <a:srgbClr val="D6E1E2">
                        <a:alpha val="48000"/>
                      </a:srgbClr>
                    </a:gs>
                  </a:gsLst>
                  <a:lin ang="5400000" scaled="1"/>
                </a:gradFill>
                <a:ln w="9525" algn="ctr">
                  <a:noFill/>
                  <a:round/>
                  <a:headEnd/>
                  <a:tailEnd/>
                </a:ln>
                <a:effectLst/>
              </p:spPr>
              <p:txBody>
                <a:bodyPr vert="eaVert" wrap="none" anchor="ctr"/>
                <a:lstStyle/>
                <a:p>
                  <a:endParaRPr lang="zh-TW" altLang="en-US"/>
                </a:p>
              </p:txBody>
            </p:sp>
            <p:sp>
              <p:nvSpPr>
                <p:cNvPr id="138" name="Oval 76"/>
                <p:cNvSpPr>
                  <a:spLocks noChangeArrowheads="1"/>
                </p:cNvSpPr>
                <p:nvPr/>
              </p:nvSpPr>
              <p:spPr bwMode="gray">
                <a:xfrm>
                  <a:off x="4263" y="1757"/>
                  <a:ext cx="1033" cy="926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D6E1E2">
                        <a:gamma/>
                        <a:tint val="0"/>
                        <a:invGamma/>
                      </a:srgbClr>
                    </a:gs>
                    <a:gs pos="100000">
                      <a:srgbClr val="D6E1E2">
                        <a:alpha val="38000"/>
                      </a:srgbClr>
                    </a:gs>
                  </a:gsLst>
                  <a:lin ang="5400000" scaled="1"/>
                </a:gradFill>
                <a:ln w="9525" algn="ctr">
                  <a:noFill/>
                  <a:round/>
                  <a:headEnd/>
                  <a:tailEnd/>
                </a:ln>
                <a:effectLst/>
              </p:spPr>
              <p:txBody>
                <a:bodyPr vert="eaVert" wrap="none" anchor="ctr"/>
                <a:lstStyle/>
                <a:p>
                  <a:endParaRPr lang="zh-TW" altLang="en-US"/>
                </a:p>
              </p:txBody>
            </p:sp>
          </p:grpSp>
        </p:grpSp>
        <p:sp>
          <p:nvSpPr>
            <p:cNvPr id="127" name="Text Box 77"/>
            <p:cNvSpPr txBox="1">
              <a:spLocks noChangeArrowheads="1"/>
            </p:cNvSpPr>
            <p:nvPr/>
          </p:nvSpPr>
          <p:spPr bwMode="gray">
            <a:xfrm rot="3925970">
              <a:off x="894" y="2816"/>
              <a:ext cx="504" cy="2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hangingPunct="0"/>
              <a:r>
                <a:rPr lang="zh-TW" altLang="en-US" sz="2400" b="1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餘額</a:t>
              </a:r>
              <a:endParaRPr lang="en-US" altLang="zh-TW" sz="2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55" name="Group 94"/>
          <p:cNvGrpSpPr>
            <a:grpSpLocks/>
          </p:cNvGrpSpPr>
          <p:nvPr/>
        </p:nvGrpSpPr>
        <p:grpSpPr bwMode="auto">
          <a:xfrm>
            <a:off x="2509838" y="2277318"/>
            <a:ext cx="1711325" cy="3190875"/>
            <a:chOff x="1581" y="1692"/>
            <a:chExt cx="1078" cy="2010"/>
          </a:xfrm>
        </p:grpSpPr>
        <p:grpSp>
          <p:nvGrpSpPr>
            <p:cNvPr id="105" name="Group 41"/>
            <p:cNvGrpSpPr>
              <a:grpSpLocks/>
            </p:cNvGrpSpPr>
            <p:nvPr/>
          </p:nvGrpSpPr>
          <p:grpSpPr bwMode="auto">
            <a:xfrm rot="3877067">
              <a:off x="1673" y="2715"/>
              <a:ext cx="1432" cy="541"/>
              <a:chOff x="2290" y="2725"/>
              <a:chExt cx="1832" cy="713"/>
            </a:xfrm>
          </p:grpSpPr>
          <p:grpSp>
            <p:nvGrpSpPr>
              <p:cNvPr id="119" name="Group 42"/>
              <p:cNvGrpSpPr>
                <a:grpSpLocks/>
              </p:cNvGrpSpPr>
              <p:nvPr/>
            </p:nvGrpSpPr>
            <p:grpSpPr bwMode="auto">
              <a:xfrm>
                <a:off x="2290" y="3030"/>
                <a:ext cx="1832" cy="408"/>
                <a:chOff x="2290" y="3030"/>
                <a:chExt cx="1832" cy="408"/>
              </a:xfrm>
            </p:grpSpPr>
            <p:sp>
              <p:nvSpPr>
                <p:cNvPr id="123" name="Freeform 43"/>
                <p:cNvSpPr>
                  <a:spLocks/>
                </p:cNvSpPr>
                <p:nvPr/>
              </p:nvSpPr>
              <p:spPr bwMode="gray">
                <a:xfrm>
                  <a:off x="2290" y="3030"/>
                  <a:ext cx="1832" cy="408"/>
                </a:xfrm>
                <a:custGeom>
                  <a:avLst/>
                  <a:gdLst/>
                  <a:ahLst/>
                  <a:cxnLst>
                    <a:cxn ang="0">
                      <a:pos x="1832" y="32"/>
                    </a:cxn>
                    <a:cxn ang="0">
                      <a:pos x="1830" y="66"/>
                    </a:cxn>
                    <a:cxn ang="0">
                      <a:pos x="1814" y="128"/>
                    </a:cxn>
                    <a:cxn ang="0">
                      <a:pos x="1788" y="188"/>
                    </a:cxn>
                    <a:cxn ang="0">
                      <a:pos x="1754" y="240"/>
                    </a:cxn>
                    <a:cxn ang="0">
                      <a:pos x="1712" y="288"/>
                    </a:cxn>
                    <a:cxn ang="0">
                      <a:pos x="1664" y="330"/>
                    </a:cxn>
                    <a:cxn ang="0">
                      <a:pos x="1610" y="362"/>
                    </a:cxn>
                    <a:cxn ang="0">
                      <a:pos x="1550" y="388"/>
                    </a:cxn>
                    <a:cxn ang="0">
                      <a:pos x="1486" y="402"/>
                    </a:cxn>
                    <a:cxn ang="0">
                      <a:pos x="1418" y="408"/>
                    </a:cxn>
                    <a:cxn ang="0">
                      <a:pos x="0" y="408"/>
                    </a:cxn>
                    <a:cxn ang="0">
                      <a:pos x="0" y="0"/>
                    </a:cxn>
                    <a:cxn ang="0">
                      <a:pos x="1832" y="0"/>
                    </a:cxn>
                    <a:cxn ang="0">
                      <a:pos x="1832" y="32"/>
                    </a:cxn>
                    <a:cxn ang="0">
                      <a:pos x="1832" y="32"/>
                    </a:cxn>
                  </a:cxnLst>
                  <a:rect l="0" t="0" r="r" b="b"/>
                  <a:pathLst>
                    <a:path w="1832" h="408">
                      <a:moveTo>
                        <a:pt x="1832" y="32"/>
                      </a:moveTo>
                      <a:lnTo>
                        <a:pt x="1830" y="66"/>
                      </a:lnTo>
                      <a:lnTo>
                        <a:pt x="1814" y="128"/>
                      </a:lnTo>
                      <a:lnTo>
                        <a:pt x="1788" y="188"/>
                      </a:lnTo>
                      <a:lnTo>
                        <a:pt x="1754" y="240"/>
                      </a:lnTo>
                      <a:lnTo>
                        <a:pt x="1712" y="288"/>
                      </a:lnTo>
                      <a:lnTo>
                        <a:pt x="1664" y="330"/>
                      </a:lnTo>
                      <a:lnTo>
                        <a:pt x="1610" y="362"/>
                      </a:lnTo>
                      <a:lnTo>
                        <a:pt x="1550" y="388"/>
                      </a:lnTo>
                      <a:lnTo>
                        <a:pt x="1486" y="402"/>
                      </a:lnTo>
                      <a:lnTo>
                        <a:pt x="1418" y="408"/>
                      </a:lnTo>
                      <a:lnTo>
                        <a:pt x="0" y="408"/>
                      </a:lnTo>
                      <a:lnTo>
                        <a:pt x="0" y="0"/>
                      </a:lnTo>
                      <a:lnTo>
                        <a:pt x="1832" y="0"/>
                      </a:lnTo>
                      <a:lnTo>
                        <a:pt x="1832" y="32"/>
                      </a:lnTo>
                      <a:lnTo>
                        <a:pt x="1832" y="32"/>
                      </a:lnTo>
                      <a:close/>
                    </a:path>
                  </a:pathLst>
                </a:custGeom>
                <a:solidFill>
                  <a:srgbClr val="608788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124" name="Freeform 44"/>
                <p:cNvSpPr>
                  <a:spLocks/>
                </p:cNvSpPr>
                <p:nvPr/>
              </p:nvSpPr>
              <p:spPr bwMode="gray">
                <a:xfrm>
                  <a:off x="3810" y="3058"/>
                  <a:ext cx="288" cy="334"/>
                </a:xfrm>
                <a:custGeom>
                  <a:avLst/>
                  <a:gdLst/>
                  <a:ahLst/>
                  <a:cxnLst>
                    <a:cxn ang="0">
                      <a:pos x="288" y="0"/>
                    </a:cxn>
                    <a:cxn ang="0">
                      <a:pos x="284" y="52"/>
                    </a:cxn>
                    <a:cxn ang="0">
                      <a:pos x="272" y="98"/>
                    </a:cxn>
                    <a:cxn ang="0">
                      <a:pos x="254" y="140"/>
                    </a:cxn>
                    <a:cxn ang="0">
                      <a:pos x="230" y="176"/>
                    </a:cxn>
                    <a:cxn ang="0">
                      <a:pos x="204" y="208"/>
                    </a:cxn>
                    <a:cxn ang="0">
                      <a:pos x="174" y="238"/>
                    </a:cxn>
                    <a:cxn ang="0">
                      <a:pos x="144" y="262"/>
                    </a:cxn>
                    <a:cxn ang="0">
                      <a:pos x="112" y="282"/>
                    </a:cxn>
                    <a:cxn ang="0">
                      <a:pos x="84" y="298"/>
                    </a:cxn>
                    <a:cxn ang="0">
                      <a:pos x="56" y="312"/>
                    </a:cxn>
                    <a:cxn ang="0">
                      <a:pos x="34" y="322"/>
                    </a:cxn>
                    <a:cxn ang="0">
                      <a:pos x="16" y="328"/>
                    </a:cxn>
                    <a:cxn ang="0">
                      <a:pos x="4" y="332"/>
                    </a:cxn>
                    <a:cxn ang="0">
                      <a:pos x="0" y="334"/>
                    </a:cxn>
                    <a:cxn ang="0">
                      <a:pos x="4" y="332"/>
                    </a:cxn>
                    <a:cxn ang="0">
                      <a:pos x="16" y="326"/>
                    </a:cxn>
                    <a:cxn ang="0">
                      <a:pos x="34" y="318"/>
                    </a:cxn>
                    <a:cxn ang="0">
                      <a:pos x="56" y="304"/>
                    </a:cxn>
                    <a:cxn ang="0">
                      <a:pos x="84" y="288"/>
                    </a:cxn>
                    <a:cxn ang="0">
                      <a:pos x="112" y="266"/>
                    </a:cxn>
                    <a:cxn ang="0">
                      <a:pos x="142" y="242"/>
                    </a:cxn>
                    <a:cxn ang="0">
                      <a:pos x="170" y="212"/>
                    </a:cxn>
                    <a:cxn ang="0">
                      <a:pos x="196" y="180"/>
                    </a:cxn>
                    <a:cxn ang="0">
                      <a:pos x="220" y="142"/>
                    </a:cxn>
                    <a:cxn ang="0">
                      <a:pos x="238" y="100"/>
                    </a:cxn>
                    <a:cxn ang="0">
                      <a:pos x="250" y="54"/>
                    </a:cxn>
                    <a:cxn ang="0">
                      <a:pos x="254" y="2"/>
                    </a:cxn>
                    <a:cxn ang="0">
                      <a:pos x="288" y="0"/>
                    </a:cxn>
                  </a:cxnLst>
                  <a:rect l="0" t="0" r="r" b="b"/>
                  <a:pathLst>
                    <a:path w="288" h="334">
                      <a:moveTo>
                        <a:pt x="288" y="0"/>
                      </a:moveTo>
                      <a:lnTo>
                        <a:pt x="284" y="52"/>
                      </a:lnTo>
                      <a:lnTo>
                        <a:pt x="272" y="98"/>
                      </a:lnTo>
                      <a:lnTo>
                        <a:pt x="254" y="140"/>
                      </a:lnTo>
                      <a:lnTo>
                        <a:pt x="230" y="176"/>
                      </a:lnTo>
                      <a:lnTo>
                        <a:pt x="204" y="208"/>
                      </a:lnTo>
                      <a:lnTo>
                        <a:pt x="174" y="238"/>
                      </a:lnTo>
                      <a:lnTo>
                        <a:pt x="144" y="262"/>
                      </a:lnTo>
                      <a:lnTo>
                        <a:pt x="112" y="282"/>
                      </a:lnTo>
                      <a:lnTo>
                        <a:pt x="84" y="298"/>
                      </a:lnTo>
                      <a:lnTo>
                        <a:pt x="56" y="312"/>
                      </a:lnTo>
                      <a:lnTo>
                        <a:pt x="34" y="322"/>
                      </a:lnTo>
                      <a:lnTo>
                        <a:pt x="16" y="328"/>
                      </a:lnTo>
                      <a:lnTo>
                        <a:pt x="4" y="332"/>
                      </a:lnTo>
                      <a:lnTo>
                        <a:pt x="0" y="334"/>
                      </a:lnTo>
                      <a:lnTo>
                        <a:pt x="4" y="332"/>
                      </a:lnTo>
                      <a:lnTo>
                        <a:pt x="16" y="326"/>
                      </a:lnTo>
                      <a:lnTo>
                        <a:pt x="34" y="318"/>
                      </a:lnTo>
                      <a:lnTo>
                        <a:pt x="56" y="304"/>
                      </a:lnTo>
                      <a:lnTo>
                        <a:pt x="84" y="288"/>
                      </a:lnTo>
                      <a:lnTo>
                        <a:pt x="112" y="266"/>
                      </a:lnTo>
                      <a:lnTo>
                        <a:pt x="142" y="242"/>
                      </a:lnTo>
                      <a:lnTo>
                        <a:pt x="170" y="212"/>
                      </a:lnTo>
                      <a:lnTo>
                        <a:pt x="196" y="180"/>
                      </a:lnTo>
                      <a:lnTo>
                        <a:pt x="220" y="142"/>
                      </a:lnTo>
                      <a:lnTo>
                        <a:pt x="238" y="100"/>
                      </a:lnTo>
                      <a:lnTo>
                        <a:pt x="250" y="54"/>
                      </a:lnTo>
                      <a:lnTo>
                        <a:pt x="254" y="2"/>
                      </a:lnTo>
                      <a:lnTo>
                        <a:pt x="288" y="0"/>
                      </a:lnTo>
                      <a:close/>
                    </a:path>
                  </a:pathLst>
                </a:custGeom>
                <a:solidFill>
                  <a:srgbClr val="FFFFFF">
                    <a:alpha val="49001"/>
                  </a:srgb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TW" altLang="en-US"/>
                </a:p>
              </p:txBody>
            </p:sp>
          </p:grpSp>
          <p:grpSp>
            <p:nvGrpSpPr>
              <p:cNvPr id="120" name="Group 45"/>
              <p:cNvGrpSpPr>
                <a:grpSpLocks/>
              </p:cNvGrpSpPr>
              <p:nvPr/>
            </p:nvGrpSpPr>
            <p:grpSpPr bwMode="auto">
              <a:xfrm flipV="1">
                <a:off x="2290" y="2725"/>
                <a:ext cx="1406" cy="313"/>
                <a:chOff x="2290" y="3030"/>
                <a:chExt cx="1832" cy="408"/>
              </a:xfrm>
            </p:grpSpPr>
            <p:sp>
              <p:nvSpPr>
                <p:cNvPr id="121" name="Freeform 46"/>
                <p:cNvSpPr>
                  <a:spLocks/>
                </p:cNvSpPr>
                <p:nvPr/>
              </p:nvSpPr>
              <p:spPr bwMode="gray">
                <a:xfrm>
                  <a:off x="2290" y="3030"/>
                  <a:ext cx="1832" cy="408"/>
                </a:xfrm>
                <a:custGeom>
                  <a:avLst/>
                  <a:gdLst/>
                  <a:ahLst/>
                  <a:cxnLst>
                    <a:cxn ang="0">
                      <a:pos x="1832" y="32"/>
                    </a:cxn>
                    <a:cxn ang="0">
                      <a:pos x="1830" y="66"/>
                    </a:cxn>
                    <a:cxn ang="0">
                      <a:pos x="1814" y="128"/>
                    </a:cxn>
                    <a:cxn ang="0">
                      <a:pos x="1788" y="188"/>
                    </a:cxn>
                    <a:cxn ang="0">
                      <a:pos x="1754" y="240"/>
                    </a:cxn>
                    <a:cxn ang="0">
                      <a:pos x="1712" y="288"/>
                    </a:cxn>
                    <a:cxn ang="0">
                      <a:pos x="1664" y="330"/>
                    </a:cxn>
                    <a:cxn ang="0">
                      <a:pos x="1610" y="362"/>
                    </a:cxn>
                    <a:cxn ang="0">
                      <a:pos x="1550" y="388"/>
                    </a:cxn>
                    <a:cxn ang="0">
                      <a:pos x="1486" y="402"/>
                    </a:cxn>
                    <a:cxn ang="0">
                      <a:pos x="1418" y="408"/>
                    </a:cxn>
                    <a:cxn ang="0">
                      <a:pos x="0" y="408"/>
                    </a:cxn>
                    <a:cxn ang="0">
                      <a:pos x="0" y="0"/>
                    </a:cxn>
                    <a:cxn ang="0">
                      <a:pos x="1832" y="0"/>
                    </a:cxn>
                    <a:cxn ang="0">
                      <a:pos x="1832" y="32"/>
                    </a:cxn>
                    <a:cxn ang="0">
                      <a:pos x="1832" y="32"/>
                    </a:cxn>
                  </a:cxnLst>
                  <a:rect l="0" t="0" r="r" b="b"/>
                  <a:pathLst>
                    <a:path w="1832" h="408">
                      <a:moveTo>
                        <a:pt x="1832" y="32"/>
                      </a:moveTo>
                      <a:lnTo>
                        <a:pt x="1830" y="66"/>
                      </a:lnTo>
                      <a:lnTo>
                        <a:pt x="1814" y="128"/>
                      </a:lnTo>
                      <a:lnTo>
                        <a:pt x="1788" y="188"/>
                      </a:lnTo>
                      <a:lnTo>
                        <a:pt x="1754" y="240"/>
                      </a:lnTo>
                      <a:lnTo>
                        <a:pt x="1712" y="288"/>
                      </a:lnTo>
                      <a:lnTo>
                        <a:pt x="1664" y="330"/>
                      </a:lnTo>
                      <a:lnTo>
                        <a:pt x="1610" y="362"/>
                      </a:lnTo>
                      <a:lnTo>
                        <a:pt x="1550" y="388"/>
                      </a:lnTo>
                      <a:lnTo>
                        <a:pt x="1486" y="402"/>
                      </a:lnTo>
                      <a:lnTo>
                        <a:pt x="1418" y="408"/>
                      </a:lnTo>
                      <a:lnTo>
                        <a:pt x="0" y="408"/>
                      </a:lnTo>
                      <a:lnTo>
                        <a:pt x="0" y="0"/>
                      </a:lnTo>
                      <a:lnTo>
                        <a:pt x="1832" y="0"/>
                      </a:lnTo>
                      <a:lnTo>
                        <a:pt x="1832" y="32"/>
                      </a:lnTo>
                      <a:lnTo>
                        <a:pt x="1832" y="32"/>
                      </a:lnTo>
                      <a:close/>
                    </a:path>
                  </a:pathLst>
                </a:custGeom>
                <a:solidFill>
                  <a:srgbClr val="98B5B6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122" name="Freeform 47"/>
                <p:cNvSpPr>
                  <a:spLocks/>
                </p:cNvSpPr>
                <p:nvPr/>
              </p:nvSpPr>
              <p:spPr bwMode="gray">
                <a:xfrm>
                  <a:off x="3810" y="3058"/>
                  <a:ext cx="288" cy="334"/>
                </a:xfrm>
                <a:custGeom>
                  <a:avLst/>
                  <a:gdLst/>
                  <a:ahLst/>
                  <a:cxnLst>
                    <a:cxn ang="0">
                      <a:pos x="288" y="0"/>
                    </a:cxn>
                    <a:cxn ang="0">
                      <a:pos x="284" y="52"/>
                    </a:cxn>
                    <a:cxn ang="0">
                      <a:pos x="272" y="98"/>
                    </a:cxn>
                    <a:cxn ang="0">
                      <a:pos x="254" y="140"/>
                    </a:cxn>
                    <a:cxn ang="0">
                      <a:pos x="230" y="176"/>
                    </a:cxn>
                    <a:cxn ang="0">
                      <a:pos x="204" y="208"/>
                    </a:cxn>
                    <a:cxn ang="0">
                      <a:pos x="174" y="238"/>
                    </a:cxn>
                    <a:cxn ang="0">
                      <a:pos x="144" y="262"/>
                    </a:cxn>
                    <a:cxn ang="0">
                      <a:pos x="112" y="282"/>
                    </a:cxn>
                    <a:cxn ang="0">
                      <a:pos x="84" y="298"/>
                    </a:cxn>
                    <a:cxn ang="0">
                      <a:pos x="56" y="312"/>
                    </a:cxn>
                    <a:cxn ang="0">
                      <a:pos x="34" y="322"/>
                    </a:cxn>
                    <a:cxn ang="0">
                      <a:pos x="16" y="328"/>
                    </a:cxn>
                    <a:cxn ang="0">
                      <a:pos x="4" y="332"/>
                    </a:cxn>
                    <a:cxn ang="0">
                      <a:pos x="0" y="334"/>
                    </a:cxn>
                    <a:cxn ang="0">
                      <a:pos x="4" y="332"/>
                    </a:cxn>
                    <a:cxn ang="0">
                      <a:pos x="16" y="326"/>
                    </a:cxn>
                    <a:cxn ang="0">
                      <a:pos x="34" y="318"/>
                    </a:cxn>
                    <a:cxn ang="0">
                      <a:pos x="56" y="304"/>
                    </a:cxn>
                    <a:cxn ang="0">
                      <a:pos x="84" y="288"/>
                    </a:cxn>
                    <a:cxn ang="0">
                      <a:pos x="112" y="266"/>
                    </a:cxn>
                    <a:cxn ang="0">
                      <a:pos x="142" y="242"/>
                    </a:cxn>
                    <a:cxn ang="0">
                      <a:pos x="170" y="212"/>
                    </a:cxn>
                    <a:cxn ang="0">
                      <a:pos x="196" y="180"/>
                    </a:cxn>
                    <a:cxn ang="0">
                      <a:pos x="220" y="142"/>
                    </a:cxn>
                    <a:cxn ang="0">
                      <a:pos x="238" y="100"/>
                    </a:cxn>
                    <a:cxn ang="0">
                      <a:pos x="250" y="54"/>
                    </a:cxn>
                    <a:cxn ang="0">
                      <a:pos x="254" y="2"/>
                    </a:cxn>
                    <a:cxn ang="0">
                      <a:pos x="288" y="0"/>
                    </a:cxn>
                  </a:cxnLst>
                  <a:rect l="0" t="0" r="r" b="b"/>
                  <a:pathLst>
                    <a:path w="288" h="334">
                      <a:moveTo>
                        <a:pt x="288" y="0"/>
                      </a:moveTo>
                      <a:lnTo>
                        <a:pt x="284" y="52"/>
                      </a:lnTo>
                      <a:lnTo>
                        <a:pt x="272" y="98"/>
                      </a:lnTo>
                      <a:lnTo>
                        <a:pt x="254" y="140"/>
                      </a:lnTo>
                      <a:lnTo>
                        <a:pt x="230" y="176"/>
                      </a:lnTo>
                      <a:lnTo>
                        <a:pt x="204" y="208"/>
                      </a:lnTo>
                      <a:lnTo>
                        <a:pt x="174" y="238"/>
                      </a:lnTo>
                      <a:lnTo>
                        <a:pt x="144" y="262"/>
                      </a:lnTo>
                      <a:lnTo>
                        <a:pt x="112" y="282"/>
                      </a:lnTo>
                      <a:lnTo>
                        <a:pt x="84" y="298"/>
                      </a:lnTo>
                      <a:lnTo>
                        <a:pt x="56" y="312"/>
                      </a:lnTo>
                      <a:lnTo>
                        <a:pt x="34" y="322"/>
                      </a:lnTo>
                      <a:lnTo>
                        <a:pt x="16" y="328"/>
                      </a:lnTo>
                      <a:lnTo>
                        <a:pt x="4" y="332"/>
                      </a:lnTo>
                      <a:lnTo>
                        <a:pt x="0" y="334"/>
                      </a:lnTo>
                      <a:lnTo>
                        <a:pt x="4" y="332"/>
                      </a:lnTo>
                      <a:lnTo>
                        <a:pt x="16" y="326"/>
                      </a:lnTo>
                      <a:lnTo>
                        <a:pt x="34" y="318"/>
                      </a:lnTo>
                      <a:lnTo>
                        <a:pt x="56" y="304"/>
                      </a:lnTo>
                      <a:lnTo>
                        <a:pt x="84" y="288"/>
                      </a:lnTo>
                      <a:lnTo>
                        <a:pt x="112" y="266"/>
                      </a:lnTo>
                      <a:lnTo>
                        <a:pt x="142" y="242"/>
                      </a:lnTo>
                      <a:lnTo>
                        <a:pt x="170" y="212"/>
                      </a:lnTo>
                      <a:lnTo>
                        <a:pt x="196" y="180"/>
                      </a:lnTo>
                      <a:lnTo>
                        <a:pt x="220" y="142"/>
                      </a:lnTo>
                      <a:lnTo>
                        <a:pt x="238" y="100"/>
                      </a:lnTo>
                      <a:lnTo>
                        <a:pt x="250" y="54"/>
                      </a:lnTo>
                      <a:lnTo>
                        <a:pt x="254" y="2"/>
                      </a:lnTo>
                      <a:lnTo>
                        <a:pt x="288" y="0"/>
                      </a:lnTo>
                      <a:close/>
                    </a:path>
                  </a:pathLst>
                </a:custGeom>
                <a:solidFill>
                  <a:srgbClr val="FFFFFF">
                    <a:alpha val="49001"/>
                  </a:srgb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TW" altLang="en-US"/>
                </a:p>
              </p:txBody>
            </p:sp>
          </p:grpSp>
        </p:grpSp>
        <p:grpSp>
          <p:nvGrpSpPr>
            <p:cNvPr id="106" name="Group 48"/>
            <p:cNvGrpSpPr>
              <a:grpSpLocks/>
            </p:cNvGrpSpPr>
            <p:nvPr/>
          </p:nvGrpSpPr>
          <p:grpSpPr bwMode="auto">
            <a:xfrm>
              <a:off x="1581" y="1692"/>
              <a:ext cx="799" cy="824"/>
              <a:chOff x="2789" y="1625"/>
              <a:chExt cx="907" cy="907"/>
            </a:xfrm>
          </p:grpSpPr>
          <p:sp>
            <p:nvSpPr>
              <p:cNvPr id="109" name="Oval 49"/>
              <p:cNvSpPr>
                <a:spLocks noChangeArrowheads="1"/>
              </p:cNvSpPr>
              <p:nvPr/>
            </p:nvSpPr>
            <p:spPr bwMode="gray">
              <a:xfrm>
                <a:off x="2789" y="1625"/>
                <a:ext cx="907" cy="907"/>
              </a:xfrm>
              <a:prstGeom prst="ellipse">
                <a:avLst/>
              </a:prstGeom>
              <a:gradFill rotWithShape="1">
                <a:gsLst>
                  <a:gs pos="0">
                    <a:srgbClr val="83A6A7">
                      <a:gamma/>
                      <a:tint val="0"/>
                      <a:invGamma/>
                    </a:srgbClr>
                  </a:gs>
                  <a:gs pos="50000">
                    <a:srgbClr val="83A6A7"/>
                  </a:gs>
                  <a:gs pos="100000">
                    <a:srgbClr val="83A6A7">
                      <a:gamma/>
                      <a:tint val="0"/>
                      <a:invGamma/>
                    </a:srgbClr>
                  </a:gs>
                </a:gsLst>
                <a:lin ang="2700000" scaled="1"/>
              </a:gradFill>
              <a:ln w="38100" algn="ctr">
                <a:noFill/>
                <a:round/>
                <a:headEnd/>
                <a:tailEnd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zh-TW" altLang="en-US"/>
              </a:p>
            </p:txBody>
          </p:sp>
          <p:sp>
            <p:nvSpPr>
              <p:cNvPr id="110" name="Oval 50"/>
              <p:cNvSpPr>
                <a:spLocks noChangeArrowheads="1"/>
              </p:cNvSpPr>
              <p:nvPr/>
            </p:nvSpPr>
            <p:spPr bwMode="gray">
              <a:xfrm>
                <a:off x="2789" y="1625"/>
                <a:ext cx="907" cy="907"/>
              </a:xfrm>
              <a:prstGeom prst="ellipse">
                <a:avLst/>
              </a:prstGeom>
              <a:gradFill rotWithShape="1">
                <a:gsLst>
                  <a:gs pos="0">
                    <a:srgbClr val="83A6A7">
                      <a:alpha val="32001"/>
                    </a:srgbClr>
                  </a:gs>
                  <a:gs pos="100000">
                    <a:srgbClr val="83A6A7">
                      <a:gamma/>
                      <a:shade val="0"/>
                      <a:invGamma/>
                      <a:alpha val="89999"/>
                    </a:srgbClr>
                  </a:gs>
                </a:gsLst>
                <a:lin ang="2700000" scaled="1"/>
              </a:gradFill>
              <a:ln w="38100" algn="ctr">
                <a:noFill/>
                <a:round/>
                <a:headEnd/>
                <a:tailEnd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zh-TW" altLang="en-US"/>
              </a:p>
            </p:txBody>
          </p:sp>
          <p:sp>
            <p:nvSpPr>
              <p:cNvPr id="111" name="Oval 51"/>
              <p:cNvSpPr>
                <a:spLocks noChangeArrowheads="1"/>
              </p:cNvSpPr>
              <p:nvPr/>
            </p:nvSpPr>
            <p:spPr bwMode="gray">
              <a:xfrm>
                <a:off x="2849" y="1684"/>
                <a:ext cx="787" cy="788"/>
              </a:xfrm>
              <a:prstGeom prst="ellipse">
                <a:avLst/>
              </a:prstGeom>
              <a:gradFill rotWithShape="1">
                <a:gsLst>
                  <a:gs pos="0">
                    <a:srgbClr val="83A6A7">
                      <a:gamma/>
                      <a:shade val="54118"/>
                      <a:invGamma/>
                    </a:srgbClr>
                  </a:gs>
                  <a:gs pos="50000">
                    <a:srgbClr val="83A6A7"/>
                  </a:gs>
                  <a:gs pos="100000">
                    <a:srgbClr val="83A6A7">
                      <a:gamma/>
                      <a:shade val="54118"/>
                      <a:invGamma/>
                    </a:srgbClr>
                  </a:gs>
                </a:gsLst>
                <a:lin ang="18900000" scaled="1"/>
              </a:gradFill>
              <a:ln w="38100" algn="ctr">
                <a:noFill/>
                <a:round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endParaRPr lang="zh-TW" altLang="en-US"/>
              </a:p>
            </p:txBody>
          </p:sp>
          <p:sp>
            <p:nvSpPr>
              <p:cNvPr id="112" name="Oval 52"/>
              <p:cNvSpPr>
                <a:spLocks noChangeArrowheads="1"/>
              </p:cNvSpPr>
              <p:nvPr/>
            </p:nvSpPr>
            <p:spPr bwMode="gray">
              <a:xfrm>
                <a:off x="2849" y="1686"/>
                <a:ext cx="787" cy="788"/>
              </a:xfrm>
              <a:prstGeom prst="ellipse">
                <a:avLst/>
              </a:prstGeom>
              <a:gradFill rotWithShape="1">
                <a:gsLst>
                  <a:gs pos="0">
                    <a:srgbClr val="83A6A7">
                      <a:gamma/>
                      <a:shade val="63529"/>
                      <a:invGamma/>
                    </a:srgbClr>
                  </a:gs>
                  <a:gs pos="100000">
                    <a:srgbClr val="83A6A7">
                      <a:alpha val="0"/>
                    </a:srgbClr>
                  </a:gs>
                </a:gsLst>
                <a:lin ang="2700000" scaled="1"/>
              </a:gradFill>
              <a:ln w="38100" algn="ctr">
                <a:noFill/>
                <a:round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endParaRPr lang="zh-TW" altLang="en-US"/>
              </a:p>
            </p:txBody>
          </p:sp>
          <p:sp>
            <p:nvSpPr>
              <p:cNvPr id="113" name="Oval 53"/>
              <p:cNvSpPr>
                <a:spLocks noChangeArrowheads="1"/>
              </p:cNvSpPr>
              <p:nvPr/>
            </p:nvSpPr>
            <p:spPr bwMode="gray">
              <a:xfrm>
                <a:off x="2888" y="1724"/>
                <a:ext cx="709" cy="709"/>
              </a:xfrm>
              <a:prstGeom prst="ellipse">
                <a:avLst/>
              </a:prstGeom>
              <a:solidFill>
                <a:srgbClr val="000000"/>
              </a:solidFill>
              <a:ln w="38100" algn="ctr">
                <a:noFill/>
                <a:round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endParaRPr lang="zh-TW" altLang="en-US"/>
              </a:p>
            </p:txBody>
          </p:sp>
          <p:grpSp>
            <p:nvGrpSpPr>
              <p:cNvPr id="114" name="Group 54"/>
              <p:cNvGrpSpPr>
                <a:grpSpLocks/>
              </p:cNvGrpSpPr>
              <p:nvPr/>
            </p:nvGrpSpPr>
            <p:grpSpPr bwMode="auto">
              <a:xfrm>
                <a:off x="2899" y="1735"/>
                <a:ext cx="687" cy="688"/>
                <a:chOff x="4166" y="1706"/>
                <a:chExt cx="1252" cy="1252"/>
              </a:xfrm>
            </p:grpSpPr>
            <p:sp>
              <p:nvSpPr>
                <p:cNvPr id="115" name="Oval 55"/>
                <p:cNvSpPr>
                  <a:spLocks noChangeArrowheads="1"/>
                </p:cNvSpPr>
                <p:nvPr/>
              </p:nvSpPr>
              <p:spPr bwMode="gray">
                <a:xfrm>
                  <a:off x="4166" y="1706"/>
                  <a:ext cx="1252" cy="1252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D6E1E2">
                        <a:gamma/>
                        <a:shade val="46275"/>
                        <a:invGamma/>
                      </a:srgbClr>
                    </a:gs>
                    <a:gs pos="100000">
                      <a:srgbClr val="D6E1E2"/>
                    </a:gs>
                  </a:gsLst>
                  <a:lin ang="5400000" scaled="1"/>
                </a:gradFill>
                <a:ln w="9525" algn="ctr">
                  <a:noFill/>
                  <a:round/>
                  <a:headEnd/>
                  <a:tailEnd/>
                </a:ln>
                <a:effectLst/>
              </p:spPr>
              <p:txBody>
                <a:bodyPr vert="eaVert" wrap="none" anchor="ctr"/>
                <a:lstStyle/>
                <a:p>
                  <a:endParaRPr lang="zh-TW" altLang="en-US"/>
                </a:p>
              </p:txBody>
            </p:sp>
            <p:sp>
              <p:nvSpPr>
                <p:cNvPr id="116" name="Oval 56"/>
                <p:cNvSpPr>
                  <a:spLocks noChangeArrowheads="1"/>
                </p:cNvSpPr>
                <p:nvPr/>
              </p:nvSpPr>
              <p:spPr bwMode="gray">
                <a:xfrm>
                  <a:off x="4182" y="1713"/>
                  <a:ext cx="1222" cy="1221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D6E1E2">
                        <a:alpha val="0"/>
                      </a:srgbClr>
                    </a:gs>
                    <a:gs pos="100000">
                      <a:srgbClr val="D6E1E2">
                        <a:gamma/>
                        <a:tint val="34902"/>
                        <a:invGamma/>
                      </a:srgbClr>
                    </a:gs>
                  </a:gsLst>
                  <a:lin ang="5400000" scaled="1"/>
                </a:gradFill>
                <a:ln w="9525" algn="ctr">
                  <a:noFill/>
                  <a:round/>
                  <a:headEnd/>
                  <a:tailEnd/>
                </a:ln>
                <a:effectLst/>
              </p:spPr>
              <p:txBody>
                <a:bodyPr vert="eaVert" wrap="none" anchor="ctr"/>
                <a:lstStyle/>
                <a:p>
                  <a:endParaRPr lang="zh-TW" altLang="en-US"/>
                </a:p>
              </p:txBody>
            </p:sp>
            <p:sp>
              <p:nvSpPr>
                <p:cNvPr id="117" name="Oval 57"/>
                <p:cNvSpPr>
                  <a:spLocks noChangeArrowheads="1"/>
                </p:cNvSpPr>
                <p:nvPr/>
              </p:nvSpPr>
              <p:spPr bwMode="gray">
                <a:xfrm>
                  <a:off x="4195" y="1725"/>
                  <a:ext cx="1162" cy="1141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D6E1E2">
                        <a:gamma/>
                        <a:shade val="79216"/>
                        <a:invGamma/>
                      </a:srgbClr>
                    </a:gs>
                    <a:gs pos="100000">
                      <a:srgbClr val="D6E1E2">
                        <a:alpha val="48000"/>
                      </a:srgbClr>
                    </a:gs>
                  </a:gsLst>
                  <a:lin ang="5400000" scaled="1"/>
                </a:gradFill>
                <a:ln w="9525" algn="ctr">
                  <a:noFill/>
                  <a:round/>
                  <a:headEnd/>
                  <a:tailEnd/>
                </a:ln>
                <a:effectLst/>
              </p:spPr>
              <p:txBody>
                <a:bodyPr vert="eaVert" wrap="none" anchor="ctr"/>
                <a:lstStyle/>
                <a:p>
                  <a:endParaRPr lang="zh-TW" altLang="en-US"/>
                </a:p>
              </p:txBody>
            </p:sp>
            <p:sp>
              <p:nvSpPr>
                <p:cNvPr id="118" name="Oval 58"/>
                <p:cNvSpPr>
                  <a:spLocks noChangeArrowheads="1"/>
                </p:cNvSpPr>
                <p:nvPr/>
              </p:nvSpPr>
              <p:spPr bwMode="gray">
                <a:xfrm>
                  <a:off x="4263" y="1757"/>
                  <a:ext cx="1033" cy="926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D6E1E2">
                        <a:gamma/>
                        <a:tint val="0"/>
                        <a:invGamma/>
                      </a:srgbClr>
                    </a:gs>
                    <a:gs pos="100000">
                      <a:srgbClr val="D6E1E2">
                        <a:alpha val="38000"/>
                      </a:srgbClr>
                    </a:gs>
                  </a:gsLst>
                  <a:lin ang="5400000" scaled="1"/>
                </a:gradFill>
                <a:ln w="9525" algn="ctr">
                  <a:noFill/>
                  <a:round/>
                  <a:headEnd/>
                  <a:tailEnd/>
                </a:ln>
                <a:effectLst/>
              </p:spPr>
              <p:txBody>
                <a:bodyPr vert="eaVert" wrap="none" anchor="ctr"/>
                <a:lstStyle/>
                <a:p>
                  <a:endParaRPr lang="zh-TW" altLang="en-US"/>
                </a:p>
              </p:txBody>
            </p:sp>
          </p:grpSp>
        </p:grpSp>
        <p:sp>
          <p:nvSpPr>
            <p:cNvPr id="107" name="Text Box 79"/>
            <p:cNvSpPr txBox="1">
              <a:spLocks noChangeArrowheads="1"/>
            </p:cNvSpPr>
            <p:nvPr/>
          </p:nvSpPr>
          <p:spPr bwMode="gray">
            <a:xfrm rot="3925970">
              <a:off x="1778" y="2816"/>
              <a:ext cx="892" cy="2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hangingPunct="0"/>
              <a:r>
                <a:rPr lang="zh-TW" altLang="en-US" sz="2400" b="1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對方地址</a:t>
              </a:r>
              <a:endParaRPr lang="en-US" altLang="zh-TW" sz="2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56" name="Group 95"/>
          <p:cNvGrpSpPr>
            <a:grpSpLocks/>
          </p:cNvGrpSpPr>
          <p:nvPr/>
        </p:nvGrpSpPr>
        <p:grpSpPr bwMode="auto">
          <a:xfrm>
            <a:off x="4313238" y="2277318"/>
            <a:ext cx="1712913" cy="3190875"/>
            <a:chOff x="2717" y="1692"/>
            <a:chExt cx="1079" cy="2010"/>
          </a:xfrm>
        </p:grpSpPr>
        <p:grpSp>
          <p:nvGrpSpPr>
            <p:cNvPr id="85" name="Group 6"/>
            <p:cNvGrpSpPr>
              <a:grpSpLocks/>
            </p:cNvGrpSpPr>
            <p:nvPr/>
          </p:nvGrpSpPr>
          <p:grpSpPr bwMode="auto">
            <a:xfrm rot="3877067">
              <a:off x="2810" y="2715"/>
              <a:ext cx="1432" cy="541"/>
              <a:chOff x="2290" y="2725"/>
              <a:chExt cx="1832" cy="713"/>
            </a:xfrm>
          </p:grpSpPr>
          <p:grpSp>
            <p:nvGrpSpPr>
              <p:cNvPr id="99" name="Group 7"/>
              <p:cNvGrpSpPr>
                <a:grpSpLocks/>
              </p:cNvGrpSpPr>
              <p:nvPr/>
            </p:nvGrpSpPr>
            <p:grpSpPr bwMode="auto">
              <a:xfrm>
                <a:off x="2290" y="3030"/>
                <a:ext cx="1832" cy="408"/>
                <a:chOff x="2290" y="3030"/>
                <a:chExt cx="1832" cy="408"/>
              </a:xfrm>
            </p:grpSpPr>
            <p:sp>
              <p:nvSpPr>
                <p:cNvPr id="103" name="Freeform 8"/>
                <p:cNvSpPr>
                  <a:spLocks/>
                </p:cNvSpPr>
                <p:nvPr/>
              </p:nvSpPr>
              <p:spPr bwMode="gray">
                <a:xfrm>
                  <a:off x="2290" y="3030"/>
                  <a:ext cx="1832" cy="408"/>
                </a:xfrm>
                <a:custGeom>
                  <a:avLst/>
                  <a:gdLst/>
                  <a:ahLst/>
                  <a:cxnLst>
                    <a:cxn ang="0">
                      <a:pos x="1832" y="32"/>
                    </a:cxn>
                    <a:cxn ang="0">
                      <a:pos x="1830" y="66"/>
                    </a:cxn>
                    <a:cxn ang="0">
                      <a:pos x="1814" y="128"/>
                    </a:cxn>
                    <a:cxn ang="0">
                      <a:pos x="1788" y="188"/>
                    </a:cxn>
                    <a:cxn ang="0">
                      <a:pos x="1754" y="240"/>
                    </a:cxn>
                    <a:cxn ang="0">
                      <a:pos x="1712" y="288"/>
                    </a:cxn>
                    <a:cxn ang="0">
                      <a:pos x="1664" y="330"/>
                    </a:cxn>
                    <a:cxn ang="0">
                      <a:pos x="1610" y="362"/>
                    </a:cxn>
                    <a:cxn ang="0">
                      <a:pos x="1550" y="388"/>
                    </a:cxn>
                    <a:cxn ang="0">
                      <a:pos x="1486" y="402"/>
                    </a:cxn>
                    <a:cxn ang="0">
                      <a:pos x="1418" y="408"/>
                    </a:cxn>
                    <a:cxn ang="0">
                      <a:pos x="0" y="408"/>
                    </a:cxn>
                    <a:cxn ang="0">
                      <a:pos x="0" y="0"/>
                    </a:cxn>
                    <a:cxn ang="0">
                      <a:pos x="1832" y="0"/>
                    </a:cxn>
                    <a:cxn ang="0">
                      <a:pos x="1832" y="32"/>
                    </a:cxn>
                    <a:cxn ang="0">
                      <a:pos x="1832" y="32"/>
                    </a:cxn>
                  </a:cxnLst>
                  <a:rect l="0" t="0" r="r" b="b"/>
                  <a:pathLst>
                    <a:path w="1832" h="408">
                      <a:moveTo>
                        <a:pt x="1832" y="32"/>
                      </a:moveTo>
                      <a:lnTo>
                        <a:pt x="1830" y="66"/>
                      </a:lnTo>
                      <a:lnTo>
                        <a:pt x="1814" y="128"/>
                      </a:lnTo>
                      <a:lnTo>
                        <a:pt x="1788" y="188"/>
                      </a:lnTo>
                      <a:lnTo>
                        <a:pt x="1754" y="240"/>
                      </a:lnTo>
                      <a:lnTo>
                        <a:pt x="1712" y="288"/>
                      </a:lnTo>
                      <a:lnTo>
                        <a:pt x="1664" y="330"/>
                      </a:lnTo>
                      <a:lnTo>
                        <a:pt x="1610" y="362"/>
                      </a:lnTo>
                      <a:lnTo>
                        <a:pt x="1550" y="388"/>
                      </a:lnTo>
                      <a:lnTo>
                        <a:pt x="1486" y="402"/>
                      </a:lnTo>
                      <a:lnTo>
                        <a:pt x="1418" y="408"/>
                      </a:lnTo>
                      <a:lnTo>
                        <a:pt x="0" y="408"/>
                      </a:lnTo>
                      <a:lnTo>
                        <a:pt x="0" y="0"/>
                      </a:lnTo>
                      <a:lnTo>
                        <a:pt x="1832" y="0"/>
                      </a:lnTo>
                      <a:lnTo>
                        <a:pt x="1832" y="32"/>
                      </a:lnTo>
                      <a:lnTo>
                        <a:pt x="1832" y="32"/>
                      </a:lnTo>
                      <a:close/>
                    </a:path>
                  </a:pathLst>
                </a:custGeom>
                <a:solidFill>
                  <a:srgbClr val="608788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104" name="Freeform 9"/>
                <p:cNvSpPr>
                  <a:spLocks/>
                </p:cNvSpPr>
                <p:nvPr/>
              </p:nvSpPr>
              <p:spPr bwMode="gray">
                <a:xfrm>
                  <a:off x="3810" y="3058"/>
                  <a:ext cx="288" cy="334"/>
                </a:xfrm>
                <a:custGeom>
                  <a:avLst/>
                  <a:gdLst/>
                  <a:ahLst/>
                  <a:cxnLst>
                    <a:cxn ang="0">
                      <a:pos x="288" y="0"/>
                    </a:cxn>
                    <a:cxn ang="0">
                      <a:pos x="284" y="52"/>
                    </a:cxn>
                    <a:cxn ang="0">
                      <a:pos x="272" y="98"/>
                    </a:cxn>
                    <a:cxn ang="0">
                      <a:pos x="254" y="140"/>
                    </a:cxn>
                    <a:cxn ang="0">
                      <a:pos x="230" y="176"/>
                    </a:cxn>
                    <a:cxn ang="0">
                      <a:pos x="204" y="208"/>
                    </a:cxn>
                    <a:cxn ang="0">
                      <a:pos x="174" y="238"/>
                    </a:cxn>
                    <a:cxn ang="0">
                      <a:pos x="144" y="262"/>
                    </a:cxn>
                    <a:cxn ang="0">
                      <a:pos x="112" y="282"/>
                    </a:cxn>
                    <a:cxn ang="0">
                      <a:pos x="84" y="298"/>
                    </a:cxn>
                    <a:cxn ang="0">
                      <a:pos x="56" y="312"/>
                    </a:cxn>
                    <a:cxn ang="0">
                      <a:pos x="34" y="322"/>
                    </a:cxn>
                    <a:cxn ang="0">
                      <a:pos x="16" y="328"/>
                    </a:cxn>
                    <a:cxn ang="0">
                      <a:pos x="4" y="332"/>
                    </a:cxn>
                    <a:cxn ang="0">
                      <a:pos x="0" y="334"/>
                    </a:cxn>
                    <a:cxn ang="0">
                      <a:pos x="4" y="332"/>
                    </a:cxn>
                    <a:cxn ang="0">
                      <a:pos x="16" y="326"/>
                    </a:cxn>
                    <a:cxn ang="0">
                      <a:pos x="34" y="318"/>
                    </a:cxn>
                    <a:cxn ang="0">
                      <a:pos x="56" y="304"/>
                    </a:cxn>
                    <a:cxn ang="0">
                      <a:pos x="84" y="288"/>
                    </a:cxn>
                    <a:cxn ang="0">
                      <a:pos x="112" y="266"/>
                    </a:cxn>
                    <a:cxn ang="0">
                      <a:pos x="142" y="242"/>
                    </a:cxn>
                    <a:cxn ang="0">
                      <a:pos x="170" y="212"/>
                    </a:cxn>
                    <a:cxn ang="0">
                      <a:pos x="196" y="180"/>
                    </a:cxn>
                    <a:cxn ang="0">
                      <a:pos x="220" y="142"/>
                    </a:cxn>
                    <a:cxn ang="0">
                      <a:pos x="238" y="100"/>
                    </a:cxn>
                    <a:cxn ang="0">
                      <a:pos x="250" y="54"/>
                    </a:cxn>
                    <a:cxn ang="0">
                      <a:pos x="254" y="2"/>
                    </a:cxn>
                    <a:cxn ang="0">
                      <a:pos x="288" y="0"/>
                    </a:cxn>
                  </a:cxnLst>
                  <a:rect l="0" t="0" r="r" b="b"/>
                  <a:pathLst>
                    <a:path w="288" h="334">
                      <a:moveTo>
                        <a:pt x="288" y="0"/>
                      </a:moveTo>
                      <a:lnTo>
                        <a:pt x="284" y="52"/>
                      </a:lnTo>
                      <a:lnTo>
                        <a:pt x="272" y="98"/>
                      </a:lnTo>
                      <a:lnTo>
                        <a:pt x="254" y="140"/>
                      </a:lnTo>
                      <a:lnTo>
                        <a:pt x="230" y="176"/>
                      </a:lnTo>
                      <a:lnTo>
                        <a:pt x="204" y="208"/>
                      </a:lnTo>
                      <a:lnTo>
                        <a:pt x="174" y="238"/>
                      </a:lnTo>
                      <a:lnTo>
                        <a:pt x="144" y="262"/>
                      </a:lnTo>
                      <a:lnTo>
                        <a:pt x="112" y="282"/>
                      </a:lnTo>
                      <a:lnTo>
                        <a:pt x="84" y="298"/>
                      </a:lnTo>
                      <a:lnTo>
                        <a:pt x="56" y="312"/>
                      </a:lnTo>
                      <a:lnTo>
                        <a:pt x="34" y="322"/>
                      </a:lnTo>
                      <a:lnTo>
                        <a:pt x="16" y="328"/>
                      </a:lnTo>
                      <a:lnTo>
                        <a:pt x="4" y="332"/>
                      </a:lnTo>
                      <a:lnTo>
                        <a:pt x="0" y="334"/>
                      </a:lnTo>
                      <a:lnTo>
                        <a:pt x="4" y="332"/>
                      </a:lnTo>
                      <a:lnTo>
                        <a:pt x="16" y="326"/>
                      </a:lnTo>
                      <a:lnTo>
                        <a:pt x="34" y="318"/>
                      </a:lnTo>
                      <a:lnTo>
                        <a:pt x="56" y="304"/>
                      </a:lnTo>
                      <a:lnTo>
                        <a:pt x="84" y="288"/>
                      </a:lnTo>
                      <a:lnTo>
                        <a:pt x="112" y="266"/>
                      </a:lnTo>
                      <a:lnTo>
                        <a:pt x="142" y="242"/>
                      </a:lnTo>
                      <a:lnTo>
                        <a:pt x="170" y="212"/>
                      </a:lnTo>
                      <a:lnTo>
                        <a:pt x="196" y="180"/>
                      </a:lnTo>
                      <a:lnTo>
                        <a:pt x="220" y="142"/>
                      </a:lnTo>
                      <a:lnTo>
                        <a:pt x="238" y="100"/>
                      </a:lnTo>
                      <a:lnTo>
                        <a:pt x="250" y="54"/>
                      </a:lnTo>
                      <a:lnTo>
                        <a:pt x="254" y="2"/>
                      </a:lnTo>
                      <a:lnTo>
                        <a:pt x="288" y="0"/>
                      </a:lnTo>
                      <a:close/>
                    </a:path>
                  </a:pathLst>
                </a:custGeom>
                <a:solidFill>
                  <a:srgbClr val="FFFFFF">
                    <a:alpha val="49001"/>
                  </a:srgb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TW" altLang="en-US"/>
                </a:p>
              </p:txBody>
            </p:sp>
          </p:grpSp>
          <p:grpSp>
            <p:nvGrpSpPr>
              <p:cNvPr id="100" name="Group 10"/>
              <p:cNvGrpSpPr>
                <a:grpSpLocks/>
              </p:cNvGrpSpPr>
              <p:nvPr/>
            </p:nvGrpSpPr>
            <p:grpSpPr bwMode="auto">
              <a:xfrm flipV="1">
                <a:off x="2290" y="2725"/>
                <a:ext cx="1406" cy="313"/>
                <a:chOff x="2290" y="3030"/>
                <a:chExt cx="1832" cy="408"/>
              </a:xfrm>
            </p:grpSpPr>
            <p:sp>
              <p:nvSpPr>
                <p:cNvPr id="101" name="Freeform 11"/>
                <p:cNvSpPr>
                  <a:spLocks/>
                </p:cNvSpPr>
                <p:nvPr/>
              </p:nvSpPr>
              <p:spPr bwMode="gray">
                <a:xfrm>
                  <a:off x="2290" y="3030"/>
                  <a:ext cx="1832" cy="408"/>
                </a:xfrm>
                <a:custGeom>
                  <a:avLst/>
                  <a:gdLst/>
                  <a:ahLst/>
                  <a:cxnLst>
                    <a:cxn ang="0">
                      <a:pos x="1832" y="32"/>
                    </a:cxn>
                    <a:cxn ang="0">
                      <a:pos x="1830" y="66"/>
                    </a:cxn>
                    <a:cxn ang="0">
                      <a:pos x="1814" y="128"/>
                    </a:cxn>
                    <a:cxn ang="0">
                      <a:pos x="1788" y="188"/>
                    </a:cxn>
                    <a:cxn ang="0">
                      <a:pos x="1754" y="240"/>
                    </a:cxn>
                    <a:cxn ang="0">
                      <a:pos x="1712" y="288"/>
                    </a:cxn>
                    <a:cxn ang="0">
                      <a:pos x="1664" y="330"/>
                    </a:cxn>
                    <a:cxn ang="0">
                      <a:pos x="1610" y="362"/>
                    </a:cxn>
                    <a:cxn ang="0">
                      <a:pos x="1550" y="388"/>
                    </a:cxn>
                    <a:cxn ang="0">
                      <a:pos x="1486" y="402"/>
                    </a:cxn>
                    <a:cxn ang="0">
                      <a:pos x="1418" y="408"/>
                    </a:cxn>
                    <a:cxn ang="0">
                      <a:pos x="0" y="408"/>
                    </a:cxn>
                    <a:cxn ang="0">
                      <a:pos x="0" y="0"/>
                    </a:cxn>
                    <a:cxn ang="0">
                      <a:pos x="1832" y="0"/>
                    </a:cxn>
                    <a:cxn ang="0">
                      <a:pos x="1832" y="32"/>
                    </a:cxn>
                    <a:cxn ang="0">
                      <a:pos x="1832" y="32"/>
                    </a:cxn>
                  </a:cxnLst>
                  <a:rect l="0" t="0" r="r" b="b"/>
                  <a:pathLst>
                    <a:path w="1832" h="408">
                      <a:moveTo>
                        <a:pt x="1832" y="32"/>
                      </a:moveTo>
                      <a:lnTo>
                        <a:pt x="1830" y="66"/>
                      </a:lnTo>
                      <a:lnTo>
                        <a:pt x="1814" y="128"/>
                      </a:lnTo>
                      <a:lnTo>
                        <a:pt x="1788" y="188"/>
                      </a:lnTo>
                      <a:lnTo>
                        <a:pt x="1754" y="240"/>
                      </a:lnTo>
                      <a:lnTo>
                        <a:pt x="1712" y="288"/>
                      </a:lnTo>
                      <a:lnTo>
                        <a:pt x="1664" y="330"/>
                      </a:lnTo>
                      <a:lnTo>
                        <a:pt x="1610" y="362"/>
                      </a:lnTo>
                      <a:lnTo>
                        <a:pt x="1550" y="388"/>
                      </a:lnTo>
                      <a:lnTo>
                        <a:pt x="1486" y="402"/>
                      </a:lnTo>
                      <a:lnTo>
                        <a:pt x="1418" y="408"/>
                      </a:lnTo>
                      <a:lnTo>
                        <a:pt x="0" y="408"/>
                      </a:lnTo>
                      <a:lnTo>
                        <a:pt x="0" y="0"/>
                      </a:lnTo>
                      <a:lnTo>
                        <a:pt x="1832" y="0"/>
                      </a:lnTo>
                      <a:lnTo>
                        <a:pt x="1832" y="32"/>
                      </a:lnTo>
                      <a:lnTo>
                        <a:pt x="1832" y="32"/>
                      </a:lnTo>
                      <a:close/>
                    </a:path>
                  </a:pathLst>
                </a:custGeom>
                <a:solidFill>
                  <a:srgbClr val="98B5B6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102" name="Freeform 12"/>
                <p:cNvSpPr>
                  <a:spLocks/>
                </p:cNvSpPr>
                <p:nvPr/>
              </p:nvSpPr>
              <p:spPr bwMode="gray">
                <a:xfrm>
                  <a:off x="3810" y="3058"/>
                  <a:ext cx="288" cy="334"/>
                </a:xfrm>
                <a:custGeom>
                  <a:avLst/>
                  <a:gdLst/>
                  <a:ahLst/>
                  <a:cxnLst>
                    <a:cxn ang="0">
                      <a:pos x="288" y="0"/>
                    </a:cxn>
                    <a:cxn ang="0">
                      <a:pos x="284" y="52"/>
                    </a:cxn>
                    <a:cxn ang="0">
                      <a:pos x="272" y="98"/>
                    </a:cxn>
                    <a:cxn ang="0">
                      <a:pos x="254" y="140"/>
                    </a:cxn>
                    <a:cxn ang="0">
                      <a:pos x="230" y="176"/>
                    </a:cxn>
                    <a:cxn ang="0">
                      <a:pos x="204" y="208"/>
                    </a:cxn>
                    <a:cxn ang="0">
                      <a:pos x="174" y="238"/>
                    </a:cxn>
                    <a:cxn ang="0">
                      <a:pos x="144" y="262"/>
                    </a:cxn>
                    <a:cxn ang="0">
                      <a:pos x="112" y="282"/>
                    </a:cxn>
                    <a:cxn ang="0">
                      <a:pos x="84" y="298"/>
                    </a:cxn>
                    <a:cxn ang="0">
                      <a:pos x="56" y="312"/>
                    </a:cxn>
                    <a:cxn ang="0">
                      <a:pos x="34" y="322"/>
                    </a:cxn>
                    <a:cxn ang="0">
                      <a:pos x="16" y="328"/>
                    </a:cxn>
                    <a:cxn ang="0">
                      <a:pos x="4" y="332"/>
                    </a:cxn>
                    <a:cxn ang="0">
                      <a:pos x="0" y="334"/>
                    </a:cxn>
                    <a:cxn ang="0">
                      <a:pos x="4" y="332"/>
                    </a:cxn>
                    <a:cxn ang="0">
                      <a:pos x="16" y="326"/>
                    </a:cxn>
                    <a:cxn ang="0">
                      <a:pos x="34" y="318"/>
                    </a:cxn>
                    <a:cxn ang="0">
                      <a:pos x="56" y="304"/>
                    </a:cxn>
                    <a:cxn ang="0">
                      <a:pos x="84" y="288"/>
                    </a:cxn>
                    <a:cxn ang="0">
                      <a:pos x="112" y="266"/>
                    </a:cxn>
                    <a:cxn ang="0">
                      <a:pos x="142" y="242"/>
                    </a:cxn>
                    <a:cxn ang="0">
                      <a:pos x="170" y="212"/>
                    </a:cxn>
                    <a:cxn ang="0">
                      <a:pos x="196" y="180"/>
                    </a:cxn>
                    <a:cxn ang="0">
                      <a:pos x="220" y="142"/>
                    </a:cxn>
                    <a:cxn ang="0">
                      <a:pos x="238" y="100"/>
                    </a:cxn>
                    <a:cxn ang="0">
                      <a:pos x="250" y="54"/>
                    </a:cxn>
                    <a:cxn ang="0">
                      <a:pos x="254" y="2"/>
                    </a:cxn>
                    <a:cxn ang="0">
                      <a:pos x="288" y="0"/>
                    </a:cxn>
                  </a:cxnLst>
                  <a:rect l="0" t="0" r="r" b="b"/>
                  <a:pathLst>
                    <a:path w="288" h="334">
                      <a:moveTo>
                        <a:pt x="288" y="0"/>
                      </a:moveTo>
                      <a:lnTo>
                        <a:pt x="284" y="52"/>
                      </a:lnTo>
                      <a:lnTo>
                        <a:pt x="272" y="98"/>
                      </a:lnTo>
                      <a:lnTo>
                        <a:pt x="254" y="140"/>
                      </a:lnTo>
                      <a:lnTo>
                        <a:pt x="230" y="176"/>
                      </a:lnTo>
                      <a:lnTo>
                        <a:pt x="204" y="208"/>
                      </a:lnTo>
                      <a:lnTo>
                        <a:pt x="174" y="238"/>
                      </a:lnTo>
                      <a:lnTo>
                        <a:pt x="144" y="262"/>
                      </a:lnTo>
                      <a:lnTo>
                        <a:pt x="112" y="282"/>
                      </a:lnTo>
                      <a:lnTo>
                        <a:pt x="84" y="298"/>
                      </a:lnTo>
                      <a:lnTo>
                        <a:pt x="56" y="312"/>
                      </a:lnTo>
                      <a:lnTo>
                        <a:pt x="34" y="322"/>
                      </a:lnTo>
                      <a:lnTo>
                        <a:pt x="16" y="328"/>
                      </a:lnTo>
                      <a:lnTo>
                        <a:pt x="4" y="332"/>
                      </a:lnTo>
                      <a:lnTo>
                        <a:pt x="0" y="334"/>
                      </a:lnTo>
                      <a:lnTo>
                        <a:pt x="4" y="332"/>
                      </a:lnTo>
                      <a:lnTo>
                        <a:pt x="16" y="326"/>
                      </a:lnTo>
                      <a:lnTo>
                        <a:pt x="34" y="318"/>
                      </a:lnTo>
                      <a:lnTo>
                        <a:pt x="56" y="304"/>
                      </a:lnTo>
                      <a:lnTo>
                        <a:pt x="84" y="288"/>
                      </a:lnTo>
                      <a:lnTo>
                        <a:pt x="112" y="266"/>
                      </a:lnTo>
                      <a:lnTo>
                        <a:pt x="142" y="242"/>
                      </a:lnTo>
                      <a:lnTo>
                        <a:pt x="170" y="212"/>
                      </a:lnTo>
                      <a:lnTo>
                        <a:pt x="196" y="180"/>
                      </a:lnTo>
                      <a:lnTo>
                        <a:pt x="220" y="142"/>
                      </a:lnTo>
                      <a:lnTo>
                        <a:pt x="238" y="100"/>
                      </a:lnTo>
                      <a:lnTo>
                        <a:pt x="250" y="54"/>
                      </a:lnTo>
                      <a:lnTo>
                        <a:pt x="254" y="2"/>
                      </a:lnTo>
                      <a:lnTo>
                        <a:pt x="288" y="0"/>
                      </a:lnTo>
                      <a:close/>
                    </a:path>
                  </a:pathLst>
                </a:custGeom>
                <a:solidFill>
                  <a:srgbClr val="FFFFFF">
                    <a:alpha val="49001"/>
                  </a:srgb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TW" altLang="en-US"/>
                </a:p>
              </p:txBody>
            </p:sp>
          </p:grpSp>
        </p:grpSp>
        <p:grpSp>
          <p:nvGrpSpPr>
            <p:cNvPr id="86" name="Group 13"/>
            <p:cNvGrpSpPr>
              <a:grpSpLocks/>
            </p:cNvGrpSpPr>
            <p:nvPr/>
          </p:nvGrpSpPr>
          <p:grpSpPr bwMode="auto">
            <a:xfrm>
              <a:off x="2717" y="1692"/>
              <a:ext cx="800" cy="824"/>
              <a:chOff x="2789" y="1625"/>
              <a:chExt cx="907" cy="907"/>
            </a:xfrm>
          </p:grpSpPr>
          <p:sp>
            <p:nvSpPr>
              <p:cNvPr id="89" name="Oval 14"/>
              <p:cNvSpPr>
                <a:spLocks noChangeArrowheads="1"/>
              </p:cNvSpPr>
              <p:nvPr/>
            </p:nvSpPr>
            <p:spPr bwMode="gray">
              <a:xfrm>
                <a:off x="2789" y="1625"/>
                <a:ext cx="907" cy="907"/>
              </a:xfrm>
              <a:prstGeom prst="ellipse">
                <a:avLst/>
              </a:prstGeom>
              <a:gradFill rotWithShape="1">
                <a:gsLst>
                  <a:gs pos="0">
                    <a:srgbClr val="83A6A7">
                      <a:gamma/>
                      <a:tint val="0"/>
                      <a:invGamma/>
                    </a:srgbClr>
                  </a:gs>
                  <a:gs pos="50000">
                    <a:srgbClr val="83A6A7"/>
                  </a:gs>
                  <a:gs pos="100000">
                    <a:srgbClr val="83A6A7">
                      <a:gamma/>
                      <a:tint val="0"/>
                      <a:invGamma/>
                    </a:srgbClr>
                  </a:gs>
                </a:gsLst>
                <a:lin ang="2700000" scaled="1"/>
              </a:gradFill>
              <a:ln w="38100" algn="ctr">
                <a:noFill/>
                <a:round/>
                <a:headEnd/>
                <a:tailEnd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zh-TW" altLang="en-US"/>
              </a:p>
            </p:txBody>
          </p:sp>
          <p:sp>
            <p:nvSpPr>
              <p:cNvPr id="90" name="Oval 15"/>
              <p:cNvSpPr>
                <a:spLocks noChangeArrowheads="1"/>
              </p:cNvSpPr>
              <p:nvPr/>
            </p:nvSpPr>
            <p:spPr bwMode="gray">
              <a:xfrm>
                <a:off x="2789" y="1625"/>
                <a:ext cx="907" cy="907"/>
              </a:xfrm>
              <a:prstGeom prst="ellipse">
                <a:avLst/>
              </a:prstGeom>
              <a:gradFill rotWithShape="1">
                <a:gsLst>
                  <a:gs pos="0">
                    <a:srgbClr val="83A6A7">
                      <a:alpha val="32001"/>
                    </a:srgbClr>
                  </a:gs>
                  <a:gs pos="100000">
                    <a:srgbClr val="83A6A7">
                      <a:gamma/>
                      <a:shade val="0"/>
                      <a:invGamma/>
                      <a:alpha val="89999"/>
                    </a:srgbClr>
                  </a:gs>
                </a:gsLst>
                <a:lin ang="2700000" scaled="1"/>
              </a:gradFill>
              <a:ln w="38100" algn="ctr">
                <a:noFill/>
                <a:round/>
                <a:headEnd/>
                <a:tailEnd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zh-TW" altLang="en-US"/>
              </a:p>
            </p:txBody>
          </p:sp>
          <p:sp>
            <p:nvSpPr>
              <p:cNvPr id="91" name="Oval 16"/>
              <p:cNvSpPr>
                <a:spLocks noChangeArrowheads="1"/>
              </p:cNvSpPr>
              <p:nvPr/>
            </p:nvSpPr>
            <p:spPr bwMode="gray">
              <a:xfrm>
                <a:off x="2849" y="1684"/>
                <a:ext cx="787" cy="788"/>
              </a:xfrm>
              <a:prstGeom prst="ellipse">
                <a:avLst/>
              </a:prstGeom>
              <a:gradFill rotWithShape="1">
                <a:gsLst>
                  <a:gs pos="0">
                    <a:srgbClr val="83A6A7">
                      <a:gamma/>
                      <a:shade val="54118"/>
                      <a:invGamma/>
                    </a:srgbClr>
                  </a:gs>
                  <a:gs pos="50000">
                    <a:srgbClr val="83A6A7"/>
                  </a:gs>
                  <a:gs pos="100000">
                    <a:srgbClr val="83A6A7">
                      <a:gamma/>
                      <a:shade val="54118"/>
                      <a:invGamma/>
                    </a:srgbClr>
                  </a:gs>
                </a:gsLst>
                <a:lin ang="18900000" scaled="1"/>
              </a:gradFill>
              <a:ln w="38100" algn="ctr">
                <a:noFill/>
                <a:round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endParaRPr lang="zh-TW" altLang="en-US"/>
              </a:p>
            </p:txBody>
          </p:sp>
          <p:sp>
            <p:nvSpPr>
              <p:cNvPr id="92" name="Oval 17"/>
              <p:cNvSpPr>
                <a:spLocks noChangeArrowheads="1"/>
              </p:cNvSpPr>
              <p:nvPr/>
            </p:nvSpPr>
            <p:spPr bwMode="gray">
              <a:xfrm>
                <a:off x="2849" y="1686"/>
                <a:ext cx="787" cy="788"/>
              </a:xfrm>
              <a:prstGeom prst="ellipse">
                <a:avLst/>
              </a:prstGeom>
              <a:gradFill rotWithShape="1">
                <a:gsLst>
                  <a:gs pos="0">
                    <a:srgbClr val="83A6A7">
                      <a:gamma/>
                      <a:shade val="63529"/>
                      <a:invGamma/>
                    </a:srgbClr>
                  </a:gs>
                  <a:gs pos="100000">
                    <a:srgbClr val="83A6A7">
                      <a:alpha val="0"/>
                    </a:srgbClr>
                  </a:gs>
                </a:gsLst>
                <a:lin ang="2700000" scaled="1"/>
              </a:gradFill>
              <a:ln w="38100" algn="ctr">
                <a:noFill/>
                <a:round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endParaRPr lang="zh-TW" altLang="en-US"/>
              </a:p>
            </p:txBody>
          </p:sp>
          <p:sp>
            <p:nvSpPr>
              <p:cNvPr id="93" name="Oval 18"/>
              <p:cNvSpPr>
                <a:spLocks noChangeArrowheads="1"/>
              </p:cNvSpPr>
              <p:nvPr/>
            </p:nvSpPr>
            <p:spPr bwMode="gray">
              <a:xfrm>
                <a:off x="2888" y="1724"/>
                <a:ext cx="709" cy="709"/>
              </a:xfrm>
              <a:prstGeom prst="ellipse">
                <a:avLst/>
              </a:prstGeom>
              <a:solidFill>
                <a:srgbClr val="000000"/>
              </a:solidFill>
              <a:ln w="38100" algn="ctr">
                <a:noFill/>
                <a:round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endParaRPr lang="zh-TW" altLang="en-US"/>
              </a:p>
            </p:txBody>
          </p:sp>
          <p:grpSp>
            <p:nvGrpSpPr>
              <p:cNvPr id="94" name="Group 19"/>
              <p:cNvGrpSpPr>
                <a:grpSpLocks/>
              </p:cNvGrpSpPr>
              <p:nvPr/>
            </p:nvGrpSpPr>
            <p:grpSpPr bwMode="auto">
              <a:xfrm>
                <a:off x="2899" y="1735"/>
                <a:ext cx="687" cy="688"/>
                <a:chOff x="4166" y="1706"/>
                <a:chExt cx="1252" cy="1252"/>
              </a:xfrm>
            </p:grpSpPr>
            <p:sp>
              <p:nvSpPr>
                <p:cNvPr id="95" name="Oval 20"/>
                <p:cNvSpPr>
                  <a:spLocks noChangeArrowheads="1"/>
                </p:cNvSpPr>
                <p:nvPr/>
              </p:nvSpPr>
              <p:spPr bwMode="gray">
                <a:xfrm>
                  <a:off x="4166" y="1706"/>
                  <a:ext cx="1252" cy="1252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D6E1E2">
                        <a:gamma/>
                        <a:shade val="46275"/>
                        <a:invGamma/>
                      </a:srgbClr>
                    </a:gs>
                    <a:gs pos="100000">
                      <a:srgbClr val="D6E1E2"/>
                    </a:gs>
                  </a:gsLst>
                  <a:lin ang="5400000" scaled="1"/>
                </a:gradFill>
                <a:ln w="9525" algn="ctr">
                  <a:noFill/>
                  <a:round/>
                  <a:headEnd/>
                  <a:tailEnd/>
                </a:ln>
                <a:effectLst/>
              </p:spPr>
              <p:txBody>
                <a:bodyPr vert="eaVert" wrap="none" anchor="ctr"/>
                <a:lstStyle/>
                <a:p>
                  <a:endParaRPr lang="zh-TW" altLang="en-US"/>
                </a:p>
              </p:txBody>
            </p:sp>
            <p:sp>
              <p:nvSpPr>
                <p:cNvPr id="96" name="Oval 21"/>
                <p:cNvSpPr>
                  <a:spLocks noChangeArrowheads="1"/>
                </p:cNvSpPr>
                <p:nvPr/>
              </p:nvSpPr>
              <p:spPr bwMode="gray">
                <a:xfrm>
                  <a:off x="4182" y="1713"/>
                  <a:ext cx="1222" cy="1221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D6E1E2">
                        <a:alpha val="0"/>
                      </a:srgbClr>
                    </a:gs>
                    <a:gs pos="100000">
                      <a:srgbClr val="D6E1E2">
                        <a:gamma/>
                        <a:tint val="34902"/>
                        <a:invGamma/>
                      </a:srgbClr>
                    </a:gs>
                  </a:gsLst>
                  <a:lin ang="5400000" scaled="1"/>
                </a:gradFill>
                <a:ln w="9525" algn="ctr">
                  <a:noFill/>
                  <a:round/>
                  <a:headEnd/>
                  <a:tailEnd/>
                </a:ln>
                <a:effectLst/>
              </p:spPr>
              <p:txBody>
                <a:bodyPr vert="eaVert" wrap="none" anchor="ctr"/>
                <a:lstStyle/>
                <a:p>
                  <a:endParaRPr lang="zh-TW" altLang="en-US"/>
                </a:p>
              </p:txBody>
            </p:sp>
            <p:sp>
              <p:nvSpPr>
                <p:cNvPr id="97" name="Oval 22"/>
                <p:cNvSpPr>
                  <a:spLocks noChangeArrowheads="1"/>
                </p:cNvSpPr>
                <p:nvPr/>
              </p:nvSpPr>
              <p:spPr bwMode="gray">
                <a:xfrm>
                  <a:off x="4195" y="1725"/>
                  <a:ext cx="1162" cy="1141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D6E1E2">
                        <a:gamma/>
                        <a:shade val="79216"/>
                        <a:invGamma/>
                      </a:srgbClr>
                    </a:gs>
                    <a:gs pos="100000">
                      <a:srgbClr val="D6E1E2">
                        <a:alpha val="48000"/>
                      </a:srgbClr>
                    </a:gs>
                  </a:gsLst>
                  <a:lin ang="5400000" scaled="1"/>
                </a:gradFill>
                <a:ln w="9525" algn="ctr">
                  <a:noFill/>
                  <a:round/>
                  <a:headEnd/>
                  <a:tailEnd/>
                </a:ln>
                <a:effectLst/>
              </p:spPr>
              <p:txBody>
                <a:bodyPr vert="eaVert" wrap="none" anchor="ctr"/>
                <a:lstStyle/>
                <a:p>
                  <a:endParaRPr lang="zh-TW" altLang="en-US"/>
                </a:p>
              </p:txBody>
            </p:sp>
            <p:sp>
              <p:nvSpPr>
                <p:cNvPr id="98" name="Oval 23"/>
                <p:cNvSpPr>
                  <a:spLocks noChangeArrowheads="1"/>
                </p:cNvSpPr>
                <p:nvPr/>
              </p:nvSpPr>
              <p:spPr bwMode="gray">
                <a:xfrm>
                  <a:off x="4263" y="1757"/>
                  <a:ext cx="1033" cy="926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D6E1E2">
                        <a:gamma/>
                        <a:tint val="0"/>
                        <a:invGamma/>
                      </a:srgbClr>
                    </a:gs>
                    <a:gs pos="100000">
                      <a:srgbClr val="D6E1E2">
                        <a:alpha val="38000"/>
                      </a:srgbClr>
                    </a:gs>
                  </a:gsLst>
                  <a:lin ang="5400000" scaled="1"/>
                </a:gradFill>
                <a:ln w="9525" algn="ctr">
                  <a:noFill/>
                  <a:round/>
                  <a:headEnd/>
                  <a:tailEnd/>
                </a:ln>
                <a:effectLst/>
              </p:spPr>
              <p:txBody>
                <a:bodyPr vert="eaVert" wrap="none" anchor="ctr"/>
                <a:lstStyle/>
                <a:p>
                  <a:endParaRPr lang="zh-TW" altLang="en-US"/>
                </a:p>
              </p:txBody>
            </p:sp>
          </p:grpSp>
        </p:grpSp>
        <p:sp>
          <p:nvSpPr>
            <p:cNvPr id="87" name="Text Box 81"/>
            <p:cNvSpPr txBox="1">
              <a:spLocks noChangeArrowheads="1"/>
            </p:cNvSpPr>
            <p:nvPr/>
          </p:nvSpPr>
          <p:spPr bwMode="gray">
            <a:xfrm rot="3925970">
              <a:off x="3021" y="2816"/>
              <a:ext cx="698" cy="2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hangingPunct="0"/>
              <a:r>
                <a:rPr lang="zh-TW" altLang="en-US" sz="2400" b="1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手續費</a:t>
              </a:r>
              <a:endParaRPr lang="en-US" altLang="zh-TW" sz="2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57" name="Group 96"/>
          <p:cNvGrpSpPr>
            <a:grpSpLocks/>
          </p:cNvGrpSpPr>
          <p:nvPr/>
        </p:nvGrpSpPr>
        <p:grpSpPr bwMode="auto">
          <a:xfrm>
            <a:off x="6089650" y="2132856"/>
            <a:ext cx="1903413" cy="3402013"/>
            <a:chOff x="3836" y="1601"/>
            <a:chExt cx="1199" cy="2143"/>
          </a:xfrm>
        </p:grpSpPr>
        <p:grpSp>
          <p:nvGrpSpPr>
            <p:cNvPr id="66" name="Group 24"/>
            <p:cNvGrpSpPr>
              <a:grpSpLocks/>
            </p:cNvGrpSpPr>
            <p:nvPr/>
          </p:nvGrpSpPr>
          <p:grpSpPr bwMode="auto">
            <a:xfrm rot="3877067">
              <a:off x="4049" y="2757"/>
              <a:ext cx="1432" cy="541"/>
              <a:chOff x="2290" y="2725"/>
              <a:chExt cx="1832" cy="713"/>
            </a:xfrm>
          </p:grpSpPr>
          <p:grpSp>
            <p:nvGrpSpPr>
              <p:cNvPr id="79" name="Group 25"/>
              <p:cNvGrpSpPr>
                <a:grpSpLocks/>
              </p:cNvGrpSpPr>
              <p:nvPr/>
            </p:nvGrpSpPr>
            <p:grpSpPr bwMode="auto">
              <a:xfrm>
                <a:off x="2290" y="3030"/>
                <a:ext cx="1832" cy="408"/>
                <a:chOff x="2290" y="3030"/>
                <a:chExt cx="1832" cy="408"/>
              </a:xfrm>
            </p:grpSpPr>
            <p:sp>
              <p:nvSpPr>
                <p:cNvPr id="83" name="Freeform 26"/>
                <p:cNvSpPr>
                  <a:spLocks/>
                </p:cNvSpPr>
                <p:nvPr/>
              </p:nvSpPr>
              <p:spPr bwMode="gray">
                <a:xfrm>
                  <a:off x="2290" y="3030"/>
                  <a:ext cx="1832" cy="408"/>
                </a:xfrm>
                <a:custGeom>
                  <a:avLst/>
                  <a:gdLst/>
                  <a:ahLst/>
                  <a:cxnLst>
                    <a:cxn ang="0">
                      <a:pos x="1832" y="32"/>
                    </a:cxn>
                    <a:cxn ang="0">
                      <a:pos x="1830" y="66"/>
                    </a:cxn>
                    <a:cxn ang="0">
                      <a:pos x="1814" y="128"/>
                    </a:cxn>
                    <a:cxn ang="0">
                      <a:pos x="1788" y="188"/>
                    </a:cxn>
                    <a:cxn ang="0">
                      <a:pos x="1754" y="240"/>
                    </a:cxn>
                    <a:cxn ang="0">
                      <a:pos x="1712" y="288"/>
                    </a:cxn>
                    <a:cxn ang="0">
                      <a:pos x="1664" y="330"/>
                    </a:cxn>
                    <a:cxn ang="0">
                      <a:pos x="1610" y="362"/>
                    </a:cxn>
                    <a:cxn ang="0">
                      <a:pos x="1550" y="388"/>
                    </a:cxn>
                    <a:cxn ang="0">
                      <a:pos x="1486" y="402"/>
                    </a:cxn>
                    <a:cxn ang="0">
                      <a:pos x="1418" y="408"/>
                    </a:cxn>
                    <a:cxn ang="0">
                      <a:pos x="0" y="408"/>
                    </a:cxn>
                    <a:cxn ang="0">
                      <a:pos x="0" y="0"/>
                    </a:cxn>
                    <a:cxn ang="0">
                      <a:pos x="1832" y="0"/>
                    </a:cxn>
                    <a:cxn ang="0">
                      <a:pos x="1832" y="32"/>
                    </a:cxn>
                    <a:cxn ang="0">
                      <a:pos x="1832" y="32"/>
                    </a:cxn>
                  </a:cxnLst>
                  <a:rect l="0" t="0" r="r" b="b"/>
                  <a:pathLst>
                    <a:path w="1832" h="408">
                      <a:moveTo>
                        <a:pt x="1832" y="32"/>
                      </a:moveTo>
                      <a:lnTo>
                        <a:pt x="1830" y="66"/>
                      </a:lnTo>
                      <a:lnTo>
                        <a:pt x="1814" y="128"/>
                      </a:lnTo>
                      <a:lnTo>
                        <a:pt x="1788" y="188"/>
                      </a:lnTo>
                      <a:lnTo>
                        <a:pt x="1754" y="240"/>
                      </a:lnTo>
                      <a:lnTo>
                        <a:pt x="1712" y="288"/>
                      </a:lnTo>
                      <a:lnTo>
                        <a:pt x="1664" y="330"/>
                      </a:lnTo>
                      <a:lnTo>
                        <a:pt x="1610" y="362"/>
                      </a:lnTo>
                      <a:lnTo>
                        <a:pt x="1550" y="388"/>
                      </a:lnTo>
                      <a:lnTo>
                        <a:pt x="1486" y="402"/>
                      </a:lnTo>
                      <a:lnTo>
                        <a:pt x="1418" y="408"/>
                      </a:lnTo>
                      <a:lnTo>
                        <a:pt x="0" y="408"/>
                      </a:lnTo>
                      <a:lnTo>
                        <a:pt x="0" y="0"/>
                      </a:lnTo>
                      <a:lnTo>
                        <a:pt x="1832" y="0"/>
                      </a:lnTo>
                      <a:lnTo>
                        <a:pt x="1832" y="32"/>
                      </a:lnTo>
                      <a:lnTo>
                        <a:pt x="1832" y="32"/>
                      </a:lnTo>
                      <a:close/>
                    </a:path>
                  </a:pathLst>
                </a:custGeom>
                <a:solidFill>
                  <a:srgbClr val="0066FF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84" name="Freeform 27"/>
                <p:cNvSpPr>
                  <a:spLocks/>
                </p:cNvSpPr>
                <p:nvPr/>
              </p:nvSpPr>
              <p:spPr bwMode="gray">
                <a:xfrm>
                  <a:off x="3810" y="3058"/>
                  <a:ext cx="288" cy="334"/>
                </a:xfrm>
                <a:custGeom>
                  <a:avLst/>
                  <a:gdLst/>
                  <a:ahLst/>
                  <a:cxnLst>
                    <a:cxn ang="0">
                      <a:pos x="288" y="0"/>
                    </a:cxn>
                    <a:cxn ang="0">
                      <a:pos x="284" y="52"/>
                    </a:cxn>
                    <a:cxn ang="0">
                      <a:pos x="272" y="98"/>
                    </a:cxn>
                    <a:cxn ang="0">
                      <a:pos x="254" y="140"/>
                    </a:cxn>
                    <a:cxn ang="0">
                      <a:pos x="230" y="176"/>
                    </a:cxn>
                    <a:cxn ang="0">
                      <a:pos x="204" y="208"/>
                    </a:cxn>
                    <a:cxn ang="0">
                      <a:pos x="174" y="238"/>
                    </a:cxn>
                    <a:cxn ang="0">
                      <a:pos x="144" y="262"/>
                    </a:cxn>
                    <a:cxn ang="0">
                      <a:pos x="112" y="282"/>
                    </a:cxn>
                    <a:cxn ang="0">
                      <a:pos x="84" y="298"/>
                    </a:cxn>
                    <a:cxn ang="0">
                      <a:pos x="56" y="312"/>
                    </a:cxn>
                    <a:cxn ang="0">
                      <a:pos x="34" y="322"/>
                    </a:cxn>
                    <a:cxn ang="0">
                      <a:pos x="16" y="328"/>
                    </a:cxn>
                    <a:cxn ang="0">
                      <a:pos x="4" y="332"/>
                    </a:cxn>
                    <a:cxn ang="0">
                      <a:pos x="0" y="334"/>
                    </a:cxn>
                    <a:cxn ang="0">
                      <a:pos x="4" y="332"/>
                    </a:cxn>
                    <a:cxn ang="0">
                      <a:pos x="16" y="326"/>
                    </a:cxn>
                    <a:cxn ang="0">
                      <a:pos x="34" y="318"/>
                    </a:cxn>
                    <a:cxn ang="0">
                      <a:pos x="56" y="304"/>
                    </a:cxn>
                    <a:cxn ang="0">
                      <a:pos x="84" y="288"/>
                    </a:cxn>
                    <a:cxn ang="0">
                      <a:pos x="112" y="266"/>
                    </a:cxn>
                    <a:cxn ang="0">
                      <a:pos x="142" y="242"/>
                    </a:cxn>
                    <a:cxn ang="0">
                      <a:pos x="170" y="212"/>
                    </a:cxn>
                    <a:cxn ang="0">
                      <a:pos x="196" y="180"/>
                    </a:cxn>
                    <a:cxn ang="0">
                      <a:pos x="220" y="142"/>
                    </a:cxn>
                    <a:cxn ang="0">
                      <a:pos x="238" y="100"/>
                    </a:cxn>
                    <a:cxn ang="0">
                      <a:pos x="250" y="54"/>
                    </a:cxn>
                    <a:cxn ang="0">
                      <a:pos x="254" y="2"/>
                    </a:cxn>
                    <a:cxn ang="0">
                      <a:pos x="288" y="0"/>
                    </a:cxn>
                  </a:cxnLst>
                  <a:rect l="0" t="0" r="r" b="b"/>
                  <a:pathLst>
                    <a:path w="288" h="334">
                      <a:moveTo>
                        <a:pt x="288" y="0"/>
                      </a:moveTo>
                      <a:lnTo>
                        <a:pt x="284" y="52"/>
                      </a:lnTo>
                      <a:lnTo>
                        <a:pt x="272" y="98"/>
                      </a:lnTo>
                      <a:lnTo>
                        <a:pt x="254" y="140"/>
                      </a:lnTo>
                      <a:lnTo>
                        <a:pt x="230" y="176"/>
                      </a:lnTo>
                      <a:lnTo>
                        <a:pt x="204" y="208"/>
                      </a:lnTo>
                      <a:lnTo>
                        <a:pt x="174" y="238"/>
                      </a:lnTo>
                      <a:lnTo>
                        <a:pt x="144" y="262"/>
                      </a:lnTo>
                      <a:lnTo>
                        <a:pt x="112" y="282"/>
                      </a:lnTo>
                      <a:lnTo>
                        <a:pt x="84" y="298"/>
                      </a:lnTo>
                      <a:lnTo>
                        <a:pt x="56" y="312"/>
                      </a:lnTo>
                      <a:lnTo>
                        <a:pt x="34" y="322"/>
                      </a:lnTo>
                      <a:lnTo>
                        <a:pt x="16" y="328"/>
                      </a:lnTo>
                      <a:lnTo>
                        <a:pt x="4" y="332"/>
                      </a:lnTo>
                      <a:lnTo>
                        <a:pt x="0" y="334"/>
                      </a:lnTo>
                      <a:lnTo>
                        <a:pt x="4" y="332"/>
                      </a:lnTo>
                      <a:lnTo>
                        <a:pt x="16" y="326"/>
                      </a:lnTo>
                      <a:lnTo>
                        <a:pt x="34" y="318"/>
                      </a:lnTo>
                      <a:lnTo>
                        <a:pt x="56" y="304"/>
                      </a:lnTo>
                      <a:lnTo>
                        <a:pt x="84" y="288"/>
                      </a:lnTo>
                      <a:lnTo>
                        <a:pt x="112" y="266"/>
                      </a:lnTo>
                      <a:lnTo>
                        <a:pt x="142" y="242"/>
                      </a:lnTo>
                      <a:lnTo>
                        <a:pt x="170" y="212"/>
                      </a:lnTo>
                      <a:lnTo>
                        <a:pt x="196" y="180"/>
                      </a:lnTo>
                      <a:lnTo>
                        <a:pt x="220" y="142"/>
                      </a:lnTo>
                      <a:lnTo>
                        <a:pt x="238" y="100"/>
                      </a:lnTo>
                      <a:lnTo>
                        <a:pt x="250" y="54"/>
                      </a:lnTo>
                      <a:lnTo>
                        <a:pt x="254" y="2"/>
                      </a:lnTo>
                      <a:lnTo>
                        <a:pt x="288" y="0"/>
                      </a:lnTo>
                      <a:close/>
                    </a:path>
                  </a:pathLst>
                </a:custGeom>
                <a:solidFill>
                  <a:srgbClr val="FFFFFF">
                    <a:alpha val="49001"/>
                  </a:srgb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TW" altLang="en-US"/>
                </a:p>
              </p:txBody>
            </p:sp>
          </p:grpSp>
          <p:grpSp>
            <p:nvGrpSpPr>
              <p:cNvPr id="80" name="Group 28"/>
              <p:cNvGrpSpPr>
                <a:grpSpLocks/>
              </p:cNvGrpSpPr>
              <p:nvPr/>
            </p:nvGrpSpPr>
            <p:grpSpPr bwMode="auto">
              <a:xfrm flipV="1">
                <a:off x="2290" y="2725"/>
                <a:ext cx="1406" cy="313"/>
                <a:chOff x="2290" y="3030"/>
                <a:chExt cx="1832" cy="408"/>
              </a:xfrm>
            </p:grpSpPr>
            <p:sp>
              <p:nvSpPr>
                <p:cNvPr id="81" name="Freeform 29"/>
                <p:cNvSpPr>
                  <a:spLocks/>
                </p:cNvSpPr>
                <p:nvPr/>
              </p:nvSpPr>
              <p:spPr bwMode="gray">
                <a:xfrm>
                  <a:off x="2290" y="3030"/>
                  <a:ext cx="1832" cy="408"/>
                </a:xfrm>
                <a:custGeom>
                  <a:avLst/>
                  <a:gdLst/>
                  <a:ahLst/>
                  <a:cxnLst>
                    <a:cxn ang="0">
                      <a:pos x="1832" y="32"/>
                    </a:cxn>
                    <a:cxn ang="0">
                      <a:pos x="1830" y="66"/>
                    </a:cxn>
                    <a:cxn ang="0">
                      <a:pos x="1814" y="128"/>
                    </a:cxn>
                    <a:cxn ang="0">
                      <a:pos x="1788" y="188"/>
                    </a:cxn>
                    <a:cxn ang="0">
                      <a:pos x="1754" y="240"/>
                    </a:cxn>
                    <a:cxn ang="0">
                      <a:pos x="1712" y="288"/>
                    </a:cxn>
                    <a:cxn ang="0">
                      <a:pos x="1664" y="330"/>
                    </a:cxn>
                    <a:cxn ang="0">
                      <a:pos x="1610" y="362"/>
                    </a:cxn>
                    <a:cxn ang="0">
                      <a:pos x="1550" y="388"/>
                    </a:cxn>
                    <a:cxn ang="0">
                      <a:pos x="1486" y="402"/>
                    </a:cxn>
                    <a:cxn ang="0">
                      <a:pos x="1418" y="408"/>
                    </a:cxn>
                    <a:cxn ang="0">
                      <a:pos x="0" y="408"/>
                    </a:cxn>
                    <a:cxn ang="0">
                      <a:pos x="0" y="0"/>
                    </a:cxn>
                    <a:cxn ang="0">
                      <a:pos x="1832" y="0"/>
                    </a:cxn>
                    <a:cxn ang="0">
                      <a:pos x="1832" y="32"/>
                    </a:cxn>
                    <a:cxn ang="0">
                      <a:pos x="1832" y="32"/>
                    </a:cxn>
                  </a:cxnLst>
                  <a:rect l="0" t="0" r="r" b="b"/>
                  <a:pathLst>
                    <a:path w="1832" h="408">
                      <a:moveTo>
                        <a:pt x="1832" y="32"/>
                      </a:moveTo>
                      <a:lnTo>
                        <a:pt x="1830" y="66"/>
                      </a:lnTo>
                      <a:lnTo>
                        <a:pt x="1814" y="128"/>
                      </a:lnTo>
                      <a:lnTo>
                        <a:pt x="1788" y="188"/>
                      </a:lnTo>
                      <a:lnTo>
                        <a:pt x="1754" y="240"/>
                      </a:lnTo>
                      <a:lnTo>
                        <a:pt x="1712" y="288"/>
                      </a:lnTo>
                      <a:lnTo>
                        <a:pt x="1664" y="330"/>
                      </a:lnTo>
                      <a:lnTo>
                        <a:pt x="1610" y="362"/>
                      </a:lnTo>
                      <a:lnTo>
                        <a:pt x="1550" y="388"/>
                      </a:lnTo>
                      <a:lnTo>
                        <a:pt x="1486" y="402"/>
                      </a:lnTo>
                      <a:lnTo>
                        <a:pt x="1418" y="408"/>
                      </a:lnTo>
                      <a:lnTo>
                        <a:pt x="0" y="408"/>
                      </a:lnTo>
                      <a:lnTo>
                        <a:pt x="0" y="0"/>
                      </a:lnTo>
                      <a:lnTo>
                        <a:pt x="1832" y="0"/>
                      </a:lnTo>
                      <a:lnTo>
                        <a:pt x="1832" y="32"/>
                      </a:lnTo>
                      <a:lnTo>
                        <a:pt x="1832" y="32"/>
                      </a:lnTo>
                      <a:close/>
                    </a:path>
                  </a:pathLst>
                </a:custGeom>
                <a:solidFill>
                  <a:srgbClr val="6699FF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82" name="Freeform 30"/>
                <p:cNvSpPr>
                  <a:spLocks/>
                </p:cNvSpPr>
                <p:nvPr/>
              </p:nvSpPr>
              <p:spPr bwMode="gray">
                <a:xfrm>
                  <a:off x="3810" y="3058"/>
                  <a:ext cx="288" cy="334"/>
                </a:xfrm>
                <a:custGeom>
                  <a:avLst/>
                  <a:gdLst/>
                  <a:ahLst/>
                  <a:cxnLst>
                    <a:cxn ang="0">
                      <a:pos x="288" y="0"/>
                    </a:cxn>
                    <a:cxn ang="0">
                      <a:pos x="284" y="52"/>
                    </a:cxn>
                    <a:cxn ang="0">
                      <a:pos x="272" y="98"/>
                    </a:cxn>
                    <a:cxn ang="0">
                      <a:pos x="254" y="140"/>
                    </a:cxn>
                    <a:cxn ang="0">
                      <a:pos x="230" y="176"/>
                    </a:cxn>
                    <a:cxn ang="0">
                      <a:pos x="204" y="208"/>
                    </a:cxn>
                    <a:cxn ang="0">
                      <a:pos x="174" y="238"/>
                    </a:cxn>
                    <a:cxn ang="0">
                      <a:pos x="144" y="262"/>
                    </a:cxn>
                    <a:cxn ang="0">
                      <a:pos x="112" y="282"/>
                    </a:cxn>
                    <a:cxn ang="0">
                      <a:pos x="84" y="298"/>
                    </a:cxn>
                    <a:cxn ang="0">
                      <a:pos x="56" y="312"/>
                    </a:cxn>
                    <a:cxn ang="0">
                      <a:pos x="34" y="322"/>
                    </a:cxn>
                    <a:cxn ang="0">
                      <a:pos x="16" y="328"/>
                    </a:cxn>
                    <a:cxn ang="0">
                      <a:pos x="4" y="332"/>
                    </a:cxn>
                    <a:cxn ang="0">
                      <a:pos x="0" y="334"/>
                    </a:cxn>
                    <a:cxn ang="0">
                      <a:pos x="4" y="332"/>
                    </a:cxn>
                    <a:cxn ang="0">
                      <a:pos x="16" y="326"/>
                    </a:cxn>
                    <a:cxn ang="0">
                      <a:pos x="34" y="318"/>
                    </a:cxn>
                    <a:cxn ang="0">
                      <a:pos x="56" y="304"/>
                    </a:cxn>
                    <a:cxn ang="0">
                      <a:pos x="84" y="288"/>
                    </a:cxn>
                    <a:cxn ang="0">
                      <a:pos x="112" y="266"/>
                    </a:cxn>
                    <a:cxn ang="0">
                      <a:pos x="142" y="242"/>
                    </a:cxn>
                    <a:cxn ang="0">
                      <a:pos x="170" y="212"/>
                    </a:cxn>
                    <a:cxn ang="0">
                      <a:pos x="196" y="180"/>
                    </a:cxn>
                    <a:cxn ang="0">
                      <a:pos x="220" y="142"/>
                    </a:cxn>
                    <a:cxn ang="0">
                      <a:pos x="238" y="100"/>
                    </a:cxn>
                    <a:cxn ang="0">
                      <a:pos x="250" y="54"/>
                    </a:cxn>
                    <a:cxn ang="0">
                      <a:pos x="254" y="2"/>
                    </a:cxn>
                    <a:cxn ang="0">
                      <a:pos x="288" y="0"/>
                    </a:cxn>
                  </a:cxnLst>
                  <a:rect l="0" t="0" r="r" b="b"/>
                  <a:pathLst>
                    <a:path w="288" h="334">
                      <a:moveTo>
                        <a:pt x="288" y="0"/>
                      </a:moveTo>
                      <a:lnTo>
                        <a:pt x="284" y="52"/>
                      </a:lnTo>
                      <a:lnTo>
                        <a:pt x="272" y="98"/>
                      </a:lnTo>
                      <a:lnTo>
                        <a:pt x="254" y="140"/>
                      </a:lnTo>
                      <a:lnTo>
                        <a:pt x="230" y="176"/>
                      </a:lnTo>
                      <a:lnTo>
                        <a:pt x="204" y="208"/>
                      </a:lnTo>
                      <a:lnTo>
                        <a:pt x="174" y="238"/>
                      </a:lnTo>
                      <a:lnTo>
                        <a:pt x="144" y="262"/>
                      </a:lnTo>
                      <a:lnTo>
                        <a:pt x="112" y="282"/>
                      </a:lnTo>
                      <a:lnTo>
                        <a:pt x="84" y="298"/>
                      </a:lnTo>
                      <a:lnTo>
                        <a:pt x="56" y="312"/>
                      </a:lnTo>
                      <a:lnTo>
                        <a:pt x="34" y="322"/>
                      </a:lnTo>
                      <a:lnTo>
                        <a:pt x="16" y="328"/>
                      </a:lnTo>
                      <a:lnTo>
                        <a:pt x="4" y="332"/>
                      </a:lnTo>
                      <a:lnTo>
                        <a:pt x="0" y="334"/>
                      </a:lnTo>
                      <a:lnTo>
                        <a:pt x="4" y="332"/>
                      </a:lnTo>
                      <a:lnTo>
                        <a:pt x="16" y="326"/>
                      </a:lnTo>
                      <a:lnTo>
                        <a:pt x="34" y="318"/>
                      </a:lnTo>
                      <a:lnTo>
                        <a:pt x="56" y="304"/>
                      </a:lnTo>
                      <a:lnTo>
                        <a:pt x="84" y="288"/>
                      </a:lnTo>
                      <a:lnTo>
                        <a:pt x="112" y="266"/>
                      </a:lnTo>
                      <a:lnTo>
                        <a:pt x="142" y="242"/>
                      </a:lnTo>
                      <a:lnTo>
                        <a:pt x="170" y="212"/>
                      </a:lnTo>
                      <a:lnTo>
                        <a:pt x="196" y="180"/>
                      </a:lnTo>
                      <a:lnTo>
                        <a:pt x="220" y="142"/>
                      </a:lnTo>
                      <a:lnTo>
                        <a:pt x="238" y="100"/>
                      </a:lnTo>
                      <a:lnTo>
                        <a:pt x="250" y="54"/>
                      </a:lnTo>
                      <a:lnTo>
                        <a:pt x="254" y="2"/>
                      </a:lnTo>
                      <a:lnTo>
                        <a:pt x="288" y="0"/>
                      </a:lnTo>
                      <a:close/>
                    </a:path>
                  </a:pathLst>
                </a:custGeom>
                <a:solidFill>
                  <a:srgbClr val="FFFFFF">
                    <a:alpha val="49001"/>
                  </a:srgb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TW" altLang="en-US"/>
                </a:p>
              </p:txBody>
            </p:sp>
          </p:grpSp>
        </p:grpSp>
        <p:sp>
          <p:nvSpPr>
            <p:cNvPr id="67" name="Oval 31"/>
            <p:cNvSpPr>
              <a:spLocks noChangeArrowheads="1"/>
            </p:cNvSpPr>
            <p:nvPr/>
          </p:nvSpPr>
          <p:spPr bwMode="gray">
            <a:xfrm>
              <a:off x="3836" y="1601"/>
              <a:ext cx="960" cy="988"/>
            </a:xfrm>
            <a:prstGeom prst="ellipse">
              <a:avLst/>
            </a:prstGeom>
            <a:gradFill rotWithShape="1">
              <a:gsLst>
                <a:gs pos="0">
                  <a:srgbClr val="3399FF">
                    <a:gamma/>
                    <a:tint val="0"/>
                    <a:invGamma/>
                  </a:srgbClr>
                </a:gs>
                <a:gs pos="50000">
                  <a:srgbClr val="3399FF"/>
                </a:gs>
                <a:gs pos="100000">
                  <a:srgbClr val="3399FF">
                    <a:gamma/>
                    <a:tint val="0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zh-TW" altLang="en-US"/>
            </a:p>
          </p:txBody>
        </p:sp>
        <p:sp>
          <p:nvSpPr>
            <p:cNvPr id="68" name="Oval 32"/>
            <p:cNvSpPr>
              <a:spLocks noChangeArrowheads="1"/>
            </p:cNvSpPr>
            <p:nvPr/>
          </p:nvSpPr>
          <p:spPr bwMode="gray">
            <a:xfrm>
              <a:off x="3836" y="1601"/>
              <a:ext cx="960" cy="988"/>
            </a:xfrm>
            <a:prstGeom prst="ellipse">
              <a:avLst/>
            </a:prstGeom>
            <a:gradFill rotWithShape="1">
              <a:gsLst>
                <a:gs pos="0">
                  <a:srgbClr val="3399FF">
                    <a:alpha val="32001"/>
                  </a:srgbClr>
                </a:gs>
                <a:gs pos="100000">
                  <a:srgbClr val="3399FF">
                    <a:gamma/>
                    <a:shade val="0"/>
                    <a:invGamma/>
                    <a:alpha val="89999"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zh-TW" altLang="en-US"/>
            </a:p>
          </p:txBody>
        </p:sp>
        <p:sp>
          <p:nvSpPr>
            <p:cNvPr id="69" name="Oval 33"/>
            <p:cNvSpPr>
              <a:spLocks noChangeArrowheads="1"/>
            </p:cNvSpPr>
            <p:nvPr/>
          </p:nvSpPr>
          <p:spPr bwMode="gray">
            <a:xfrm>
              <a:off x="3900" y="1666"/>
              <a:ext cx="834" cy="858"/>
            </a:xfrm>
            <a:prstGeom prst="ellipse">
              <a:avLst/>
            </a:prstGeom>
            <a:gradFill rotWithShape="1">
              <a:gsLst>
                <a:gs pos="0">
                  <a:srgbClr val="3399FF">
                    <a:gamma/>
                    <a:shade val="54118"/>
                    <a:invGamma/>
                  </a:srgbClr>
                </a:gs>
                <a:gs pos="50000">
                  <a:srgbClr val="3399FF"/>
                </a:gs>
                <a:gs pos="100000">
                  <a:srgbClr val="3399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zh-TW" altLang="en-US"/>
            </a:p>
          </p:txBody>
        </p:sp>
        <p:sp>
          <p:nvSpPr>
            <p:cNvPr id="70" name="Oval 34"/>
            <p:cNvSpPr>
              <a:spLocks noChangeArrowheads="1"/>
            </p:cNvSpPr>
            <p:nvPr/>
          </p:nvSpPr>
          <p:spPr bwMode="gray">
            <a:xfrm>
              <a:off x="3901" y="1668"/>
              <a:ext cx="834" cy="858"/>
            </a:xfrm>
            <a:prstGeom prst="ellipse">
              <a:avLst/>
            </a:prstGeom>
            <a:gradFill rotWithShape="1">
              <a:gsLst>
                <a:gs pos="0">
                  <a:srgbClr val="3399FF">
                    <a:gamma/>
                    <a:shade val="63529"/>
                    <a:invGamma/>
                  </a:srgbClr>
                </a:gs>
                <a:gs pos="100000">
                  <a:srgbClr val="3399FF">
                    <a:alpha val="0"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zh-TW" altLang="en-US"/>
            </a:p>
          </p:txBody>
        </p:sp>
        <p:sp>
          <p:nvSpPr>
            <p:cNvPr id="71" name="Oval 35"/>
            <p:cNvSpPr>
              <a:spLocks noChangeArrowheads="1"/>
            </p:cNvSpPr>
            <p:nvPr/>
          </p:nvSpPr>
          <p:spPr bwMode="gray">
            <a:xfrm>
              <a:off x="3941" y="1709"/>
              <a:ext cx="751" cy="772"/>
            </a:xfrm>
            <a:prstGeom prst="ellipse">
              <a:avLst/>
            </a:prstGeom>
            <a:solidFill>
              <a:srgbClr val="000000"/>
            </a:soli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zh-TW" altLang="en-US"/>
            </a:p>
          </p:txBody>
        </p:sp>
        <p:grpSp>
          <p:nvGrpSpPr>
            <p:cNvPr id="72" name="Group 36"/>
            <p:cNvGrpSpPr>
              <a:grpSpLocks/>
            </p:cNvGrpSpPr>
            <p:nvPr/>
          </p:nvGrpSpPr>
          <p:grpSpPr bwMode="auto">
            <a:xfrm>
              <a:off x="3953" y="1721"/>
              <a:ext cx="728" cy="749"/>
              <a:chOff x="4166" y="1706"/>
              <a:chExt cx="1252" cy="1252"/>
            </a:xfrm>
          </p:grpSpPr>
          <p:sp>
            <p:nvSpPr>
              <p:cNvPr id="75" name="Oval 37"/>
              <p:cNvSpPr>
                <a:spLocks noChangeArrowheads="1"/>
              </p:cNvSpPr>
              <p:nvPr/>
            </p:nvSpPr>
            <p:spPr bwMode="gray">
              <a:xfrm>
                <a:off x="4166" y="1706"/>
                <a:ext cx="1252" cy="1252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shade val="46275"/>
                      <a:invGamma/>
                    </a:srgbClr>
                  </a:gs>
                  <a:gs pos="100000">
                    <a:srgbClr val="D6E1E2"/>
                  </a:gs>
                </a:gsLst>
                <a:lin ang="5400000" scaled="1"/>
              </a:gra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vert="eaVert" wrap="none" anchor="ctr"/>
              <a:lstStyle/>
              <a:p>
                <a:endParaRPr lang="zh-TW" altLang="en-US"/>
              </a:p>
            </p:txBody>
          </p:sp>
          <p:sp>
            <p:nvSpPr>
              <p:cNvPr id="76" name="Oval 38"/>
              <p:cNvSpPr>
                <a:spLocks noChangeArrowheads="1"/>
              </p:cNvSpPr>
              <p:nvPr/>
            </p:nvSpPr>
            <p:spPr bwMode="gray">
              <a:xfrm>
                <a:off x="4182" y="1713"/>
                <a:ext cx="1222" cy="1221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alpha val="0"/>
                    </a:srgbClr>
                  </a:gs>
                  <a:gs pos="100000">
                    <a:srgbClr val="D6E1E2">
                      <a:gamma/>
                      <a:tint val="34902"/>
                      <a:invGamma/>
                    </a:srgbClr>
                  </a:gs>
                </a:gsLst>
                <a:lin ang="5400000" scaled="1"/>
              </a:gra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vert="eaVert" wrap="none" anchor="ctr"/>
              <a:lstStyle/>
              <a:p>
                <a:endParaRPr lang="zh-TW" altLang="en-US"/>
              </a:p>
            </p:txBody>
          </p:sp>
          <p:sp>
            <p:nvSpPr>
              <p:cNvPr id="77" name="Oval 39"/>
              <p:cNvSpPr>
                <a:spLocks noChangeArrowheads="1"/>
              </p:cNvSpPr>
              <p:nvPr/>
            </p:nvSpPr>
            <p:spPr bwMode="gray">
              <a:xfrm>
                <a:off x="4195" y="1725"/>
                <a:ext cx="1162" cy="1141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shade val="79216"/>
                      <a:invGamma/>
                    </a:srgbClr>
                  </a:gs>
                  <a:gs pos="100000">
                    <a:srgbClr val="D6E1E2">
                      <a:alpha val="48000"/>
                    </a:srgbClr>
                  </a:gs>
                </a:gsLst>
                <a:lin ang="5400000" scaled="1"/>
              </a:gra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vert="eaVert" wrap="none" anchor="ctr"/>
              <a:lstStyle/>
              <a:p>
                <a:endParaRPr lang="zh-TW" altLang="en-US"/>
              </a:p>
            </p:txBody>
          </p:sp>
          <p:sp>
            <p:nvSpPr>
              <p:cNvPr id="78" name="Oval 40"/>
              <p:cNvSpPr>
                <a:spLocks noChangeArrowheads="1"/>
              </p:cNvSpPr>
              <p:nvPr/>
            </p:nvSpPr>
            <p:spPr bwMode="gray">
              <a:xfrm>
                <a:off x="4263" y="1757"/>
                <a:ext cx="1033" cy="926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tint val="0"/>
                      <a:invGamma/>
                    </a:srgbClr>
                  </a:gs>
                  <a:gs pos="100000">
                    <a:srgbClr val="D6E1E2">
                      <a:alpha val="38000"/>
                    </a:srgbClr>
                  </a:gs>
                </a:gsLst>
                <a:lin ang="5400000" scaled="1"/>
              </a:gra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vert="eaVert" wrap="none" anchor="ctr"/>
              <a:lstStyle/>
              <a:p>
                <a:endParaRPr lang="zh-TW" altLang="en-US"/>
              </a:p>
            </p:txBody>
          </p:sp>
        </p:grpSp>
        <p:sp>
          <p:nvSpPr>
            <p:cNvPr id="73" name="Text Box 83"/>
            <p:cNvSpPr txBox="1">
              <a:spLocks noChangeArrowheads="1"/>
            </p:cNvSpPr>
            <p:nvPr/>
          </p:nvSpPr>
          <p:spPr bwMode="gray">
            <a:xfrm rot="3925970">
              <a:off x="4076" y="2904"/>
              <a:ext cx="1150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hangingPunct="0"/>
              <a:r>
                <a:rPr lang="zh-TW" altLang="en-US" sz="32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密鑰</a:t>
              </a:r>
              <a:r>
                <a:rPr lang="zh-TW" altLang="en-US" sz="3200" b="1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簽章</a:t>
              </a:r>
              <a:endParaRPr lang="en-US" altLang="zh-TW" sz="32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147" name="文字方塊 146"/>
          <p:cNvSpPr txBox="1"/>
          <p:nvPr/>
        </p:nvSpPr>
        <p:spPr>
          <a:xfrm>
            <a:off x="1182071" y="2617414"/>
            <a:ext cx="4090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 smtClean="0"/>
              <a:t>1</a:t>
            </a:r>
            <a:endParaRPr lang="zh-TW" altLang="en-US" sz="3200" dirty="0"/>
          </a:p>
        </p:txBody>
      </p:sp>
      <p:sp>
        <p:nvSpPr>
          <p:cNvPr id="148" name="文字方塊 147"/>
          <p:cNvSpPr txBox="1"/>
          <p:nvPr/>
        </p:nvSpPr>
        <p:spPr>
          <a:xfrm>
            <a:off x="2927224" y="2638258"/>
            <a:ext cx="4090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 smtClean="0"/>
              <a:t>2</a:t>
            </a:r>
            <a:endParaRPr lang="zh-TW" altLang="en-US" sz="3200" dirty="0"/>
          </a:p>
        </p:txBody>
      </p:sp>
      <p:sp>
        <p:nvSpPr>
          <p:cNvPr id="149" name="文字方塊 148"/>
          <p:cNvSpPr txBox="1"/>
          <p:nvPr/>
        </p:nvSpPr>
        <p:spPr>
          <a:xfrm>
            <a:off x="4744462" y="2610773"/>
            <a:ext cx="4090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 smtClean="0"/>
              <a:t>3</a:t>
            </a:r>
            <a:endParaRPr lang="zh-TW" altLang="en-US" sz="3200" dirty="0"/>
          </a:p>
        </p:txBody>
      </p:sp>
      <p:sp>
        <p:nvSpPr>
          <p:cNvPr id="150" name="文字方塊 149"/>
          <p:cNvSpPr txBox="1"/>
          <p:nvPr/>
        </p:nvSpPr>
        <p:spPr>
          <a:xfrm>
            <a:off x="6592588" y="2504757"/>
            <a:ext cx="52129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800" dirty="0" smtClean="0"/>
              <a:t>4</a:t>
            </a:r>
            <a:endParaRPr lang="zh-TW" altLang="en-US" sz="4800" dirty="0"/>
          </a:p>
        </p:txBody>
      </p:sp>
      <p:sp>
        <p:nvSpPr>
          <p:cNvPr id="151" name="AutoShape 6"/>
          <p:cNvSpPr>
            <a:spLocks noChangeArrowheads="1"/>
          </p:cNvSpPr>
          <p:nvPr/>
        </p:nvSpPr>
        <p:spPr bwMode="gray">
          <a:xfrm rot="5400000" flipH="1">
            <a:off x="8739200" y="2718185"/>
            <a:ext cx="459227" cy="296682"/>
          </a:xfrm>
          <a:prstGeom prst="upArrow">
            <a:avLst>
              <a:gd name="adj1" fmla="val 51676"/>
              <a:gd name="adj2" fmla="val 100000"/>
            </a:avLst>
          </a:prstGeom>
          <a:ln>
            <a:headEnd/>
            <a:tailEnd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zh-TW" altLang="en-US"/>
          </a:p>
        </p:txBody>
      </p:sp>
      <p:sp>
        <p:nvSpPr>
          <p:cNvPr id="153" name="圓角矩形 152"/>
          <p:cNvSpPr/>
          <p:nvPr/>
        </p:nvSpPr>
        <p:spPr>
          <a:xfrm>
            <a:off x="8028631" y="2347980"/>
            <a:ext cx="719833" cy="360940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發送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68020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線單箭頭接點 5"/>
          <p:cNvCxnSpPr/>
          <p:nvPr/>
        </p:nvCxnSpPr>
        <p:spPr>
          <a:xfrm flipV="1">
            <a:off x="2915816" y="4171037"/>
            <a:ext cx="3312368" cy="1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9" name="群組 8"/>
          <p:cNvGrpSpPr/>
          <p:nvPr/>
        </p:nvGrpSpPr>
        <p:grpSpPr>
          <a:xfrm>
            <a:off x="1051180" y="3713838"/>
            <a:ext cx="2161169" cy="1443354"/>
            <a:chOff x="1051180" y="3176886"/>
            <a:chExt cx="2161169" cy="1443354"/>
          </a:xfrm>
        </p:grpSpPr>
        <p:pic>
          <p:nvPicPr>
            <p:cNvPr id="12290" name="Picture 2" descr="Administrator icon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4565" y="3176886"/>
              <a:ext cx="914400" cy="9144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文字方塊 7"/>
            <p:cNvSpPr txBox="1"/>
            <p:nvPr/>
          </p:nvSpPr>
          <p:spPr>
            <a:xfrm>
              <a:off x="1051180" y="4250908"/>
              <a:ext cx="21611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0x111…111(Edwin)</a:t>
              </a:r>
              <a:endParaRPr lang="zh-TW" altLang="en-US" dirty="0"/>
            </a:p>
          </p:txBody>
        </p:sp>
      </p:grpSp>
      <p:grpSp>
        <p:nvGrpSpPr>
          <p:cNvPr id="10" name="群組 9"/>
          <p:cNvGrpSpPr/>
          <p:nvPr/>
        </p:nvGrpSpPr>
        <p:grpSpPr>
          <a:xfrm>
            <a:off x="5948135" y="3713837"/>
            <a:ext cx="2050561" cy="1443355"/>
            <a:chOff x="5948135" y="3176885"/>
            <a:chExt cx="2050561" cy="1443355"/>
          </a:xfrm>
        </p:grpSpPr>
        <p:pic>
          <p:nvPicPr>
            <p:cNvPr id="12294" name="Picture 6" descr="User-Executive-Green icon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16216" y="3176885"/>
              <a:ext cx="914400" cy="9144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文字方塊 12"/>
            <p:cNvSpPr txBox="1"/>
            <p:nvPr/>
          </p:nvSpPr>
          <p:spPr>
            <a:xfrm>
              <a:off x="5948135" y="4250908"/>
              <a:ext cx="20505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0x222…222(Jerry)</a:t>
              </a:r>
              <a:endParaRPr lang="zh-TW" altLang="en-US" dirty="0"/>
            </a:p>
          </p:txBody>
        </p:sp>
      </p:grpSp>
      <p:sp>
        <p:nvSpPr>
          <p:cNvPr id="16" name="矩形 15"/>
          <p:cNvSpPr/>
          <p:nvPr/>
        </p:nvSpPr>
        <p:spPr>
          <a:xfrm>
            <a:off x="2735796" y="1589688"/>
            <a:ext cx="3672408" cy="23042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2400" dirty="0" smtClean="0"/>
              <a:t>付款人</a:t>
            </a:r>
            <a:r>
              <a:rPr lang="en-US" altLang="zh-TW" sz="2400" dirty="0" smtClean="0"/>
              <a:t>: 0x111…111</a:t>
            </a:r>
            <a:r>
              <a:rPr lang="zh-TW" altLang="en-US" sz="2400" dirty="0" smtClean="0"/>
              <a:t> </a:t>
            </a:r>
            <a:endParaRPr lang="en-US" altLang="zh-TW" sz="2400" dirty="0" smtClean="0"/>
          </a:p>
          <a:p>
            <a:r>
              <a:rPr lang="zh-TW" altLang="en-US" sz="2400" dirty="0" smtClean="0"/>
              <a:t>收款人</a:t>
            </a:r>
            <a:r>
              <a:rPr lang="en-US" altLang="zh-TW" sz="2400" dirty="0" smtClean="0"/>
              <a:t>:</a:t>
            </a:r>
            <a:r>
              <a:rPr lang="zh-TW" altLang="en-US" sz="2400" dirty="0" smtClean="0"/>
              <a:t> </a:t>
            </a:r>
            <a:r>
              <a:rPr lang="en-US" altLang="zh-TW" sz="2400" dirty="0" smtClean="0"/>
              <a:t>0x222…222</a:t>
            </a:r>
          </a:p>
          <a:p>
            <a:r>
              <a:rPr lang="zh-TW" altLang="en-US" sz="2400" dirty="0" smtClean="0"/>
              <a:t>數量</a:t>
            </a:r>
            <a:r>
              <a:rPr lang="en-US" altLang="zh-TW" sz="2400" dirty="0" smtClean="0"/>
              <a:t>:</a:t>
            </a:r>
            <a:r>
              <a:rPr lang="zh-TW" altLang="en-US" sz="2400" dirty="0" smtClean="0"/>
              <a:t> </a:t>
            </a:r>
            <a:r>
              <a:rPr lang="en-US" altLang="zh-TW" sz="2400" dirty="0" smtClean="0"/>
              <a:t>10</a:t>
            </a:r>
          </a:p>
          <a:p>
            <a:r>
              <a:rPr lang="zh-TW" altLang="en-US" sz="2400" dirty="0" smtClean="0"/>
              <a:t>來源</a:t>
            </a:r>
            <a:r>
              <a:rPr lang="en-US" altLang="zh-TW" sz="2400" dirty="0" smtClean="0"/>
              <a:t>:</a:t>
            </a:r>
            <a:r>
              <a:rPr lang="zh-TW" altLang="en-US" sz="2400" dirty="0" smtClean="0"/>
              <a:t> 帳本第一頁</a:t>
            </a:r>
            <a:endParaRPr lang="en-US" altLang="zh-TW" sz="2400" dirty="0" smtClean="0"/>
          </a:p>
          <a:p>
            <a:endParaRPr lang="en-US" altLang="zh-TW" sz="2400" dirty="0"/>
          </a:p>
          <a:p>
            <a:r>
              <a:rPr lang="en-US" altLang="zh-TW" sz="2400" dirty="0" smtClean="0"/>
              <a:t>[0x111…111</a:t>
            </a:r>
            <a:r>
              <a:rPr lang="zh-TW" altLang="en-US" sz="2400" dirty="0" smtClean="0"/>
              <a:t>的</a:t>
            </a:r>
            <a:r>
              <a:rPr lang="zh-TW" altLang="en-US" sz="2400" dirty="0"/>
              <a:t>密鑰</a:t>
            </a:r>
            <a:r>
              <a:rPr lang="zh-TW" altLang="en-US" sz="2400" dirty="0" smtClean="0"/>
              <a:t>簽章</a:t>
            </a:r>
            <a:r>
              <a:rPr lang="en-US" altLang="zh-TW" sz="2400" dirty="0" smtClean="0"/>
              <a:t>]</a:t>
            </a:r>
            <a:endParaRPr lang="zh-TW" altLang="en-US" sz="2400" dirty="0"/>
          </a:p>
        </p:txBody>
      </p:sp>
      <p:sp>
        <p:nvSpPr>
          <p:cNvPr id="12" name="標題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發送一筆比特幣交易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07042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交易</a:t>
            </a:r>
            <a:r>
              <a:rPr lang="zh-TW" altLang="en-US" dirty="0"/>
              <a:t>情境</a:t>
            </a:r>
            <a:r>
              <a:rPr lang="zh-TW" altLang="en-US" dirty="0" smtClean="0"/>
              <a:t>圖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fontScale="92500" lnSpcReduction="20000"/>
          </a:bodyPr>
          <a:lstStyle/>
          <a:p>
            <a:r>
              <a:rPr lang="zh-TW" altLang="en-US" dirty="0" smtClean="0"/>
              <a:t>假設</a:t>
            </a:r>
            <a:r>
              <a:rPr lang="en-US" altLang="zh-TW" dirty="0" smtClean="0"/>
              <a:t>Edwin</a:t>
            </a:r>
            <a:r>
              <a:rPr lang="zh-TW" altLang="en-US" dirty="0" smtClean="0"/>
              <a:t>想轉</a:t>
            </a:r>
            <a:r>
              <a:rPr lang="en-US" altLang="zh-TW" dirty="0" smtClean="0"/>
              <a:t>10</a:t>
            </a:r>
            <a:r>
              <a:rPr lang="zh-TW" altLang="en-US" dirty="0" smtClean="0"/>
              <a:t>塊錢給</a:t>
            </a:r>
            <a:r>
              <a:rPr lang="en-US" altLang="zh-TW" dirty="0" smtClean="0"/>
              <a:t>Jerry</a:t>
            </a:r>
          </a:p>
          <a:p>
            <a:pPr lvl="1"/>
            <a:r>
              <a:rPr lang="en-US" altLang="zh-TW" dirty="0" smtClean="0"/>
              <a:t>Edwin</a:t>
            </a:r>
          </a:p>
          <a:p>
            <a:pPr lvl="2"/>
            <a:r>
              <a:rPr lang="zh-TW" altLang="en-US" dirty="0" smtClean="0"/>
              <a:t>確定轉出帳號</a:t>
            </a:r>
            <a:endParaRPr lang="en-US" altLang="zh-TW" dirty="0" smtClean="0"/>
          </a:p>
          <a:p>
            <a:pPr lvl="2"/>
            <a:r>
              <a:rPr lang="en-US" altLang="zh-TW" dirty="0"/>
              <a:t>Edwin</a:t>
            </a:r>
            <a:r>
              <a:rPr lang="zh-TW" altLang="en-US" dirty="0"/>
              <a:t>必須輸入正確的</a:t>
            </a:r>
            <a:r>
              <a:rPr lang="zh-TW" altLang="en-US" dirty="0" smtClean="0"/>
              <a:t>密碼</a:t>
            </a:r>
            <a:endParaRPr lang="en-US" altLang="zh-TW" dirty="0" smtClean="0"/>
          </a:p>
          <a:p>
            <a:pPr lvl="2"/>
            <a:r>
              <a:rPr lang="zh-TW" altLang="en-US" dirty="0" smtClean="0"/>
              <a:t>帳號餘額要夠</a:t>
            </a:r>
            <a:endParaRPr lang="en-US" altLang="zh-TW" dirty="0" smtClean="0"/>
          </a:p>
          <a:p>
            <a:pPr lvl="2"/>
            <a:r>
              <a:rPr lang="zh-TW" altLang="en-US" dirty="0" smtClean="0"/>
              <a:t>輸入帳號時不能手殘</a:t>
            </a:r>
            <a:endParaRPr lang="en-US" altLang="zh-TW" dirty="0" smtClean="0"/>
          </a:p>
          <a:p>
            <a:pPr lvl="2"/>
            <a:r>
              <a:rPr lang="zh-TW" altLang="en-US" dirty="0" smtClean="0"/>
              <a:t>可能要承受跨行轉帳手續費</a:t>
            </a:r>
            <a:endParaRPr lang="en-US" altLang="zh-TW" dirty="0" smtClean="0"/>
          </a:p>
          <a:p>
            <a:pPr lvl="2"/>
            <a:r>
              <a:rPr lang="zh-TW" altLang="en-US" dirty="0" smtClean="0"/>
              <a:t>按下轉出</a:t>
            </a:r>
            <a:endParaRPr lang="en-US" altLang="zh-TW" dirty="0" smtClean="0"/>
          </a:p>
          <a:p>
            <a:pPr lvl="1"/>
            <a:r>
              <a:rPr lang="zh-TW" altLang="en-US" dirty="0">
                <a:solidFill>
                  <a:srgbClr val="FF0000"/>
                </a:solidFill>
              </a:rPr>
              <a:t>清算</a:t>
            </a:r>
            <a:r>
              <a:rPr lang="zh-TW" altLang="en-US" dirty="0" smtClean="0">
                <a:solidFill>
                  <a:srgbClr val="FF0000"/>
                </a:solidFill>
              </a:rPr>
              <a:t>銀行</a:t>
            </a:r>
            <a:r>
              <a:rPr lang="en-US" altLang="zh-TW" dirty="0" smtClean="0">
                <a:solidFill>
                  <a:srgbClr val="FF0000"/>
                </a:solidFill>
              </a:rPr>
              <a:t>(</a:t>
            </a:r>
            <a:r>
              <a:rPr lang="zh-TW" altLang="en-US" dirty="0" smtClean="0">
                <a:solidFill>
                  <a:srgbClr val="FF0000"/>
                </a:solidFill>
              </a:rPr>
              <a:t>每天下午三點</a:t>
            </a:r>
            <a:r>
              <a:rPr lang="en-US" altLang="zh-TW" dirty="0" smtClean="0">
                <a:solidFill>
                  <a:srgbClr val="FF0000"/>
                </a:solidFill>
              </a:rPr>
              <a:t>~</a:t>
            </a:r>
            <a:r>
              <a:rPr lang="zh-TW" altLang="en-US" dirty="0" smtClean="0">
                <a:solidFill>
                  <a:srgbClr val="FF0000"/>
                </a:solidFill>
              </a:rPr>
              <a:t>三點半</a:t>
            </a:r>
            <a:r>
              <a:rPr lang="en-US" altLang="zh-TW" dirty="0" smtClean="0">
                <a:solidFill>
                  <a:srgbClr val="FF0000"/>
                </a:solidFill>
              </a:rPr>
              <a:t>)</a:t>
            </a:r>
          </a:p>
          <a:p>
            <a:pPr lvl="2"/>
            <a:r>
              <a:rPr lang="zh-TW" altLang="en-US" dirty="0">
                <a:solidFill>
                  <a:srgbClr val="FF0000"/>
                </a:solidFill>
              </a:rPr>
              <a:t>確認是</a:t>
            </a:r>
            <a:r>
              <a:rPr lang="en-US" altLang="zh-TW" dirty="0">
                <a:solidFill>
                  <a:srgbClr val="FF0000"/>
                </a:solidFill>
              </a:rPr>
              <a:t>Edwin</a:t>
            </a:r>
            <a:r>
              <a:rPr lang="zh-TW" altLang="en-US" dirty="0">
                <a:solidFill>
                  <a:srgbClr val="FF0000"/>
                </a:solidFill>
              </a:rPr>
              <a:t>所發出的</a:t>
            </a:r>
            <a:r>
              <a:rPr lang="zh-TW" altLang="en-US" dirty="0" smtClean="0">
                <a:solidFill>
                  <a:srgbClr val="FF0000"/>
                </a:solidFill>
              </a:rPr>
              <a:t>交易</a:t>
            </a:r>
            <a:endParaRPr lang="en-US" altLang="zh-TW" dirty="0">
              <a:solidFill>
                <a:srgbClr val="FF0000"/>
              </a:solidFill>
            </a:endParaRPr>
          </a:p>
          <a:p>
            <a:pPr lvl="2"/>
            <a:r>
              <a:rPr lang="en-US" altLang="zh-TW" dirty="0" smtClean="0">
                <a:solidFill>
                  <a:srgbClr val="FF0000"/>
                </a:solidFill>
              </a:rPr>
              <a:t>Edwin</a:t>
            </a:r>
            <a:r>
              <a:rPr lang="zh-TW" altLang="en-US" dirty="0" smtClean="0">
                <a:solidFill>
                  <a:srgbClr val="FF0000"/>
                </a:solidFill>
              </a:rPr>
              <a:t>所在的銀行和</a:t>
            </a:r>
            <a:r>
              <a:rPr lang="en-US" altLang="zh-TW" dirty="0" smtClean="0">
                <a:solidFill>
                  <a:srgbClr val="FF0000"/>
                </a:solidFill>
              </a:rPr>
              <a:t>Jerry</a:t>
            </a:r>
            <a:r>
              <a:rPr lang="zh-TW" altLang="en-US" dirty="0" smtClean="0">
                <a:solidFill>
                  <a:srgbClr val="FF0000"/>
                </a:solidFill>
              </a:rPr>
              <a:t>所在的銀行做清算，確認兩間銀行之間的交易紀錄，以及餘額</a:t>
            </a:r>
            <a:endParaRPr lang="en-US" altLang="zh-TW" dirty="0">
              <a:solidFill>
                <a:srgbClr val="FF0000"/>
              </a:solidFill>
            </a:endParaRPr>
          </a:p>
          <a:p>
            <a:pPr lvl="1"/>
            <a:r>
              <a:rPr lang="en-US" altLang="zh-TW" dirty="0" smtClean="0"/>
              <a:t>Jerry</a:t>
            </a:r>
          </a:p>
          <a:p>
            <a:pPr lvl="2"/>
            <a:r>
              <a:rPr lang="zh-TW" altLang="en-US" dirty="0" smtClean="0"/>
              <a:t>坐著等錢進到我</a:t>
            </a:r>
            <a:r>
              <a:rPr lang="zh-TW" altLang="en-US" dirty="0"/>
              <a:t>跟</a:t>
            </a:r>
            <a:r>
              <a:rPr lang="en-US" altLang="zh-TW" dirty="0"/>
              <a:t>Edwin</a:t>
            </a:r>
            <a:r>
              <a:rPr lang="zh-TW" altLang="en-US" dirty="0"/>
              <a:t>所約定的</a:t>
            </a:r>
            <a:r>
              <a:rPr lang="zh-TW" altLang="en-US" dirty="0" smtClean="0"/>
              <a:t>帳號</a:t>
            </a:r>
            <a:endParaRPr lang="en-US" altLang="zh-TW" dirty="0" smtClean="0"/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951" y="1271194"/>
            <a:ext cx="2859553" cy="141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591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帳本</a:t>
            </a:r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1547664" y="2204864"/>
            <a:ext cx="6192688" cy="264277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2400" dirty="0"/>
              <a:t>交易清單：</a:t>
            </a:r>
            <a:endParaRPr lang="en-US" altLang="zh-TW" sz="2400" dirty="0"/>
          </a:p>
          <a:p>
            <a:r>
              <a:rPr lang="en-US" altLang="zh-TW" sz="2400" dirty="0"/>
              <a:t>0x111…111 -&gt; 0x222…222(10)</a:t>
            </a:r>
          </a:p>
          <a:p>
            <a:r>
              <a:rPr lang="en-US" altLang="zh-TW" sz="2400" dirty="0"/>
              <a:t>0x333…333 -&gt; 0x444…444(3)</a:t>
            </a:r>
          </a:p>
          <a:p>
            <a:r>
              <a:rPr lang="en-US" altLang="zh-TW" sz="2400" dirty="0"/>
              <a:t>…</a:t>
            </a:r>
          </a:p>
          <a:p>
            <a:r>
              <a:rPr lang="zh-TW" altLang="en-US" sz="2400" dirty="0"/>
              <a:t>上一</a:t>
            </a:r>
            <a:r>
              <a:rPr lang="zh-TW" altLang="en-US" sz="2400" dirty="0" smtClean="0"/>
              <a:t>帳本編號</a:t>
            </a:r>
            <a:r>
              <a:rPr lang="zh-TW" altLang="en-US" sz="2400" dirty="0"/>
              <a:t>：</a:t>
            </a:r>
            <a:r>
              <a:rPr lang="en-US" altLang="zh-TW" sz="2400" dirty="0"/>
              <a:t>0x111</a:t>
            </a:r>
          </a:p>
          <a:p>
            <a:r>
              <a:rPr lang="zh-TW" altLang="en-US" sz="2400" dirty="0"/>
              <a:t>幸運數字</a:t>
            </a:r>
            <a:r>
              <a:rPr lang="zh-TW" altLang="en-US" sz="2400" dirty="0" smtClean="0"/>
              <a:t>：</a:t>
            </a:r>
            <a:endParaRPr lang="en-US" altLang="zh-TW" sz="2400" dirty="0" smtClean="0"/>
          </a:p>
          <a:p>
            <a:r>
              <a:rPr lang="zh-TW" altLang="en-US" sz="2400" dirty="0" smtClean="0"/>
              <a:t>本次帳本編號</a:t>
            </a:r>
            <a:r>
              <a:rPr lang="zh-TW" altLang="en-US" sz="2400" dirty="0"/>
              <a:t>（</a:t>
            </a:r>
            <a:r>
              <a:rPr lang="zh-TW" altLang="en-US" sz="2400" dirty="0" smtClean="0"/>
              <a:t>手寫無效，共</a:t>
            </a:r>
            <a:r>
              <a:rPr lang="en-US" altLang="zh-TW" sz="2400" dirty="0" smtClean="0"/>
              <a:t>256</a:t>
            </a:r>
            <a:r>
              <a:rPr lang="zh-TW" altLang="en-US" sz="2400" dirty="0" smtClean="0"/>
              <a:t>碼）</a:t>
            </a:r>
            <a:r>
              <a:rPr lang="zh-TW" altLang="en-US" sz="2400" dirty="0"/>
              <a:t>：</a:t>
            </a:r>
          </a:p>
        </p:txBody>
      </p:sp>
    </p:spTree>
    <p:extLst>
      <p:ext uri="{BB962C8B-B14F-4D97-AF65-F5344CB8AC3E}">
        <p14:creationId xmlns:p14="http://schemas.microsoft.com/office/powerpoint/2010/main" val="2560020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礦工</a:t>
            </a:r>
            <a:endParaRPr lang="zh-TW" altLang="en-US" dirty="0"/>
          </a:p>
        </p:txBody>
      </p:sp>
      <p:sp>
        <p:nvSpPr>
          <p:cNvPr id="33" name="AutoShape 32"/>
          <p:cNvSpPr>
            <a:spLocks noChangeArrowheads="1"/>
          </p:cNvSpPr>
          <p:nvPr/>
        </p:nvSpPr>
        <p:spPr bwMode="gray">
          <a:xfrm>
            <a:off x="1957804" y="2903143"/>
            <a:ext cx="465137" cy="531813"/>
          </a:xfrm>
          <a:prstGeom prst="chevron">
            <a:avLst>
              <a:gd name="adj" fmla="val 52514"/>
            </a:avLst>
          </a:prstGeom>
          <a:solidFill>
            <a:schemeClr val="accent1"/>
          </a:solidFill>
          <a:ln w="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4" name="AutoShape 33"/>
          <p:cNvSpPr>
            <a:spLocks noChangeArrowheads="1"/>
          </p:cNvSpPr>
          <p:nvPr/>
        </p:nvSpPr>
        <p:spPr bwMode="gray">
          <a:xfrm>
            <a:off x="4359125" y="2903143"/>
            <a:ext cx="463550" cy="531813"/>
          </a:xfrm>
          <a:prstGeom prst="chevron">
            <a:avLst>
              <a:gd name="adj" fmla="val 52514"/>
            </a:avLst>
          </a:prstGeom>
          <a:solidFill>
            <a:schemeClr val="hlink"/>
          </a:solidFill>
          <a:ln w="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5" name="AutoShape 64"/>
          <p:cNvSpPr>
            <a:spLocks noChangeArrowheads="1"/>
          </p:cNvSpPr>
          <p:nvPr/>
        </p:nvSpPr>
        <p:spPr bwMode="gray">
          <a:xfrm>
            <a:off x="-295" y="4464918"/>
            <a:ext cx="1980007" cy="47625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8575" algn="ctr">
            <a:solidFill>
              <a:srgbClr val="333333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0" hangingPunct="0"/>
            <a:r>
              <a:rPr lang="zh-TW" altLang="en-US" sz="14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交易單</a:t>
            </a:r>
            <a:endParaRPr lang="en-US" altLang="zh-TW" sz="1400" dirty="0">
              <a:effectLst>
                <a:outerShdw blurRad="38100" dist="38100" dir="2700000" algn="tl">
                  <a:srgbClr val="C0C0C0"/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71" name="群組 70"/>
          <p:cNvGrpSpPr/>
          <p:nvPr/>
        </p:nvGrpSpPr>
        <p:grpSpPr>
          <a:xfrm>
            <a:off x="71712" y="2166543"/>
            <a:ext cx="1836000" cy="1836000"/>
            <a:chOff x="127793" y="2166543"/>
            <a:chExt cx="1985963" cy="1993900"/>
          </a:xfrm>
        </p:grpSpPr>
        <p:sp>
          <p:nvSpPr>
            <p:cNvPr id="40" name="Oval 39"/>
            <p:cNvSpPr>
              <a:spLocks noChangeArrowheads="1"/>
            </p:cNvSpPr>
            <p:nvPr/>
          </p:nvSpPr>
          <p:spPr bwMode="gray">
            <a:xfrm>
              <a:off x="127793" y="2166543"/>
              <a:ext cx="1985963" cy="1993900"/>
            </a:xfrm>
            <a:prstGeom prst="ellipse">
              <a:avLst/>
            </a:prstGeom>
            <a:gradFill rotWithShape="1">
              <a:gsLst>
                <a:gs pos="0">
                  <a:schemeClr val="folHlink">
                    <a:gamma/>
                    <a:tint val="0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zh-TW" altLang="en-US"/>
            </a:p>
          </p:txBody>
        </p:sp>
        <p:sp>
          <p:nvSpPr>
            <p:cNvPr id="41" name="Oval 40"/>
            <p:cNvSpPr>
              <a:spLocks noChangeArrowheads="1"/>
            </p:cNvSpPr>
            <p:nvPr/>
          </p:nvSpPr>
          <p:spPr bwMode="gray">
            <a:xfrm>
              <a:off x="127793" y="2166543"/>
              <a:ext cx="1985963" cy="1993900"/>
            </a:xfrm>
            <a:prstGeom prst="ellipse">
              <a:avLst/>
            </a:prstGeom>
            <a:gradFill rotWithShape="1">
              <a:gsLst>
                <a:gs pos="0">
                  <a:schemeClr val="folHlink">
                    <a:alpha val="32001"/>
                  </a:schemeClr>
                </a:gs>
                <a:gs pos="100000">
                  <a:schemeClr val="folHlink">
                    <a:gamma/>
                    <a:shade val="0"/>
                    <a:invGamma/>
                    <a:alpha val="89999"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zh-TW" altLang="en-US"/>
            </a:p>
          </p:txBody>
        </p:sp>
        <p:sp>
          <p:nvSpPr>
            <p:cNvPr id="42" name="Oval 41"/>
            <p:cNvSpPr>
              <a:spLocks noChangeArrowheads="1"/>
            </p:cNvSpPr>
            <p:nvPr/>
          </p:nvSpPr>
          <p:spPr bwMode="gray">
            <a:xfrm>
              <a:off x="257968" y="2296718"/>
              <a:ext cx="1725613" cy="1733550"/>
            </a:xfrm>
            <a:prstGeom prst="ellipse">
              <a:avLst/>
            </a:prstGeom>
            <a:gradFill rotWithShape="1">
              <a:gsLst>
                <a:gs pos="0">
                  <a:schemeClr val="folHlink">
                    <a:gamma/>
                    <a:shade val="54118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zh-TW" altLang="en-US"/>
            </a:p>
          </p:txBody>
        </p:sp>
        <p:sp>
          <p:nvSpPr>
            <p:cNvPr id="43" name="Oval 42"/>
            <p:cNvSpPr>
              <a:spLocks noChangeArrowheads="1"/>
            </p:cNvSpPr>
            <p:nvPr/>
          </p:nvSpPr>
          <p:spPr bwMode="gray">
            <a:xfrm>
              <a:off x="259556" y="2299893"/>
              <a:ext cx="1725612" cy="1733550"/>
            </a:xfrm>
            <a:prstGeom prst="ellipse">
              <a:avLst/>
            </a:prstGeom>
            <a:gradFill rotWithShape="1">
              <a:gsLst>
                <a:gs pos="0">
                  <a:schemeClr val="folHlink">
                    <a:gamma/>
                    <a:shade val="63529"/>
                    <a:invGamma/>
                  </a:schemeClr>
                </a:gs>
                <a:gs pos="100000">
                  <a:schemeClr val="folHlink">
                    <a:alpha val="0"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zh-TW" altLang="en-US"/>
            </a:p>
          </p:txBody>
        </p:sp>
        <p:sp>
          <p:nvSpPr>
            <p:cNvPr id="44" name="Oval 43"/>
            <p:cNvSpPr>
              <a:spLocks noChangeArrowheads="1"/>
            </p:cNvSpPr>
            <p:nvPr/>
          </p:nvSpPr>
          <p:spPr bwMode="gray">
            <a:xfrm>
              <a:off x="343693" y="2384031"/>
              <a:ext cx="1554163" cy="1560512"/>
            </a:xfrm>
            <a:prstGeom prst="ellipse">
              <a:avLst/>
            </a:prstGeom>
            <a:solidFill>
              <a:srgbClr val="333333"/>
            </a:soli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zh-TW" altLang="en-US"/>
            </a:p>
          </p:txBody>
        </p:sp>
        <p:grpSp>
          <p:nvGrpSpPr>
            <p:cNvPr id="45" name="Group 44"/>
            <p:cNvGrpSpPr>
              <a:grpSpLocks/>
            </p:cNvGrpSpPr>
            <p:nvPr/>
          </p:nvGrpSpPr>
          <p:grpSpPr bwMode="auto">
            <a:xfrm>
              <a:off x="369093" y="2406256"/>
              <a:ext cx="1503363" cy="1511300"/>
              <a:chOff x="4166" y="1706"/>
              <a:chExt cx="1252" cy="1252"/>
            </a:xfrm>
          </p:grpSpPr>
          <p:sp>
            <p:nvSpPr>
              <p:cNvPr id="46" name="Oval 45"/>
              <p:cNvSpPr>
                <a:spLocks noChangeArrowheads="1"/>
              </p:cNvSpPr>
              <p:nvPr/>
            </p:nvSpPr>
            <p:spPr bwMode="gray">
              <a:xfrm>
                <a:off x="4166" y="1706"/>
                <a:ext cx="1252" cy="1252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shade val="46275"/>
                      <a:invGamma/>
                    </a:srgbClr>
                  </a:gs>
                  <a:gs pos="100000">
                    <a:srgbClr val="D6E1E2"/>
                  </a:gs>
                </a:gsLst>
                <a:lin ang="5400000" scaled="1"/>
              </a:gra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vert="eaVert" wrap="none" anchor="ctr"/>
              <a:lstStyle/>
              <a:p>
                <a:endParaRPr lang="zh-TW" altLang="en-US"/>
              </a:p>
            </p:txBody>
          </p:sp>
          <p:sp>
            <p:nvSpPr>
              <p:cNvPr id="47" name="Oval 46"/>
              <p:cNvSpPr>
                <a:spLocks noChangeArrowheads="1"/>
              </p:cNvSpPr>
              <p:nvPr/>
            </p:nvSpPr>
            <p:spPr bwMode="gray">
              <a:xfrm>
                <a:off x="4182" y="1713"/>
                <a:ext cx="1222" cy="1221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alpha val="0"/>
                    </a:srgbClr>
                  </a:gs>
                  <a:gs pos="100000">
                    <a:srgbClr val="D6E1E2">
                      <a:gamma/>
                      <a:tint val="34902"/>
                      <a:invGamma/>
                    </a:srgbClr>
                  </a:gs>
                </a:gsLst>
                <a:lin ang="5400000" scaled="1"/>
              </a:gra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vert="eaVert" wrap="none" anchor="ctr"/>
              <a:lstStyle/>
              <a:p>
                <a:endParaRPr lang="zh-TW" altLang="en-US"/>
              </a:p>
            </p:txBody>
          </p:sp>
          <p:sp>
            <p:nvSpPr>
              <p:cNvPr id="48" name="Oval 47"/>
              <p:cNvSpPr>
                <a:spLocks noChangeArrowheads="1"/>
              </p:cNvSpPr>
              <p:nvPr/>
            </p:nvSpPr>
            <p:spPr bwMode="gray">
              <a:xfrm>
                <a:off x="4195" y="1725"/>
                <a:ext cx="1162" cy="1141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shade val="79216"/>
                      <a:invGamma/>
                    </a:srgbClr>
                  </a:gs>
                  <a:gs pos="100000">
                    <a:srgbClr val="D6E1E2">
                      <a:alpha val="48000"/>
                    </a:srgbClr>
                  </a:gs>
                </a:gsLst>
                <a:lin ang="5400000" scaled="1"/>
              </a:gra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vert="eaVert" wrap="none" anchor="ctr"/>
              <a:lstStyle/>
              <a:p>
                <a:endParaRPr lang="zh-TW" altLang="en-US"/>
              </a:p>
            </p:txBody>
          </p:sp>
          <p:sp>
            <p:nvSpPr>
              <p:cNvPr id="49" name="Oval 48"/>
              <p:cNvSpPr>
                <a:spLocks noChangeArrowheads="1"/>
              </p:cNvSpPr>
              <p:nvPr/>
            </p:nvSpPr>
            <p:spPr bwMode="gray">
              <a:xfrm>
                <a:off x="4263" y="1757"/>
                <a:ext cx="1033" cy="926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tint val="0"/>
                      <a:invGamma/>
                    </a:srgbClr>
                  </a:gs>
                  <a:gs pos="100000">
                    <a:srgbClr val="D6E1E2">
                      <a:alpha val="38000"/>
                    </a:srgbClr>
                  </a:gs>
                </a:gsLst>
                <a:lin ang="5400000" scaled="1"/>
              </a:gra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vert="eaVert" wrap="none" anchor="ctr"/>
              <a:lstStyle/>
              <a:p>
                <a:endParaRPr lang="zh-TW" altLang="en-US"/>
              </a:p>
            </p:txBody>
          </p:sp>
        </p:grpSp>
        <p:sp>
          <p:nvSpPr>
            <p:cNvPr id="68" name="Text Box 67"/>
            <p:cNvSpPr txBox="1">
              <a:spLocks noChangeArrowheads="1"/>
            </p:cNvSpPr>
            <p:nvPr/>
          </p:nvSpPr>
          <p:spPr bwMode="gray">
            <a:xfrm>
              <a:off x="691157" y="2965057"/>
              <a:ext cx="865581" cy="501369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zh-TW" altLang="en-US" sz="2400" dirty="0" smtClean="0">
                  <a:solidFill>
                    <a:srgbClr val="0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蒐集</a:t>
              </a:r>
              <a:endParaRPr lang="en-US" altLang="zh-TW" sz="24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72" name="群組 71"/>
          <p:cNvGrpSpPr/>
          <p:nvPr/>
        </p:nvGrpSpPr>
        <p:grpSpPr>
          <a:xfrm>
            <a:off x="2473033" y="2172893"/>
            <a:ext cx="1836000" cy="1836000"/>
            <a:chOff x="2643981" y="2172893"/>
            <a:chExt cx="1985962" cy="1993900"/>
          </a:xfrm>
        </p:grpSpPr>
        <p:sp>
          <p:nvSpPr>
            <p:cNvPr id="50" name="Oval 49"/>
            <p:cNvSpPr>
              <a:spLocks noChangeArrowheads="1"/>
            </p:cNvSpPr>
            <p:nvPr/>
          </p:nvSpPr>
          <p:spPr bwMode="gray">
            <a:xfrm>
              <a:off x="2643981" y="2172893"/>
              <a:ext cx="1985962" cy="1993900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gamma/>
                    <a:tint val="0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zh-TW" altLang="en-US"/>
            </a:p>
          </p:txBody>
        </p:sp>
        <p:sp>
          <p:nvSpPr>
            <p:cNvPr id="51" name="Oval 50"/>
            <p:cNvSpPr>
              <a:spLocks noChangeArrowheads="1"/>
            </p:cNvSpPr>
            <p:nvPr/>
          </p:nvSpPr>
          <p:spPr bwMode="gray">
            <a:xfrm>
              <a:off x="2643981" y="2172893"/>
              <a:ext cx="1985962" cy="1993900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alpha val="32001"/>
                  </a:schemeClr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zh-TW" altLang="en-US"/>
            </a:p>
          </p:txBody>
        </p:sp>
        <p:sp>
          <p:nvSpPr>
            <p:cNvPr id="52" name="Oval 51"/>
            <p:cNvSpPr>
              <a:spLocks noChangeArrowheads="1"/>
            </p:cNvSpPr>
            <p:nvPr/>
          </p:nvSpPr>
          <p:spPr bwMode="gray">
            <a:xfrm>
              <a:off x="2774156" y="2303068"/>
              <a:ext cx="1725612" cy="1733550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gamma/>
                    <a:shade val="54118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zh-TW" altLang="en-US"/>
            </a:p>
          </p:txBody>
        </p:sp>
        <p:sp>
          <p:nvSpPr>
            <p:cNvPr id="53" name="Oval 52"/>
            <p:cNvSpPr>
              <a:spLocks noChangeArrowheads="1"/>
            </p:cNvSpPr>
            <p:nvPr/>
          </p:nvSpPr>
          <p:spPr bwMode="gray">
            <a:xfrm>
              <a:off x="2775743" y="2306243"/>
              <a:ext cx="1725613" cy="1733550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gamma/>
                    <a:shade val="63529"/>
                    <a:invGamma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zh-TW" altLang="en-US"/>
            </a:p>
          </p:txBody>
        </p:sp>
        <p:sp>
          <p:nvSpPr>
            <p:cNvPr id="54" name="Oval 53"/>
            <p:cNvSpPr>
              <a:spLocks noChangeArrowheads="1"/>
            </p:cNvSpPr>
            <p:nvPr/>
          </p:nvSpPr>
          <p:spPr bwMode="gray">
            <a:xfrm>
              <a:off x="2859881" y="2388793"/>
              <a:ext cx="1554162" cy="1560513"/>
            </a:xfrm>
            <a:prstGeom prst="ellipse">
              <a:avLst/>
            </a:prstGeom>
            <a:solidFill>
              <a:srgbClr val="333333"/>
            </a:soli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zh-TW" altLang="en-US"/>
            </a:p>
          </p:txBody>
        </p:sp>
        <p:grpSp>
          <p:nvGrpSpPr>
            <p:cNvPr id="55" name="Group 54"/>
            <p:cNvGrpSpPr>
              <a:grpSpLocks/>
            </p:cNvGrpSpPr>
            <p:nvPr/>
          </p:nvGrpSpPr>
          <p:grpSpPr bwMode="auto">
            <a:xfrm>
              <a:off x="2885281" y="2406256"/>
              <a:ext cx="1503362" cy="1511300"/>
              <a:chOff x="4166" y="1706"/>
              <a:chExt cx="1252" cy="1252"/>
            </a:xfrm>
          </p:grpSpPr>
          <p:sp>
            <p:nvSpPr>
              <p:cNvPr id="56" name="Oval 55"/>
              <p:cNvSpPr>
                <a:spLocks noChangeArrowheads="1"/>
              </p:cNvSpPr>
              <p:nvPr/>
            </p:nvSpPr>
            <p:spPr bwMode="gray">
              <a:xfrm>
                <a:off x="4166" y="1706"/>
                <a:ext cx="1252" cy="1252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shade val="46275"/>
                      <a:invGamma/>
                    </a:srgbClr>
                  </a:gs>
                  <a:gs pos="100000">
                    <a:srgbClr val="D6E1E2"/>
                  </a:gs>
                </a:gsLst>
                <a:lin ang="5400000" scaled="1"/>
              </a:gra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vert="eaVert" wrap="none" anchor="ctr"/>
              <a:lstStyle/>
              <a:p>
                <a:endParaRPr lang="zh-TW" altLang="en-US"/>
              </a:p>
            </p:txBody>
          </p:sp>
          <p:sp>
            <p:nvSpPr>
              <p:cNvPr id="57" name="Oval 56"/>
              <p:cNvSpPr>
                <a:spLocks noChangeArrowheads="1"/>
              </p:cNvSpPr>
              <p:nvPr/>
            </p:nvSpPr>
            <p:spPr bwMode="gray">
              <a:xfrm>
                <a:off x="4182" y="1713"/>
                <a:ext cx="1222" cy="1221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alpha val="0"/>
                    </a:srgbClr>
                  </a:gs>
                  <a:gs pos="100000">
                    <a:srgbClr val="D6E1E2">
                      <a:gamma/>
                      <a:tint val="34902"/>
                      <a:invGamma/>
                    </a:srgbClr>
                  </a:gs>
                </a:gsLst>
                <a:lin ang="5400000" scaled="1"/>
              </a:gra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vert="eaVert" wrap="none" anchor="ctr"/>
              <a:lstStyle/>
              <a:p>
                <a:endParaRPr lang="zh-TW" altLang="en-US"/>
              </a:p>
            </p:txBody>
          </p:sp>
          <p:sp>
            <p:nvSpPr>
              <p:cNvPr id="58" name="Oval 57"/>
              <p:cNvSpPr>
                <a:spLocks noChangeArrowheads="1"/>
              </p:cNvSpPr>
              <p:nvPr/>
            </p:nvSpPr>
            <p:spPr bwMode="gray">
              <a:xfrm>
                <a:off x="4195" y="1725"/>
                <a:ext cx="1162" cy="1141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shade val="79216"/>
                      <a:invGamma/>
                    </a:srgbClr>
                  </a:gs>
                  <a:gs pos="100000">
                    <a:srgbClr val="D6E1E2">
                      <a:alpha val="48000"/>
                    </a:srgbClr>
                  </a:gs>
                </a:gsLst>
                <a:lin ang="5400000" scaled="1"/>
              </a:gra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vert="eaVert" wrap="none" anchor="ctr"/>
              <a:lstStyle/>
              <a:p>
                <a:endParaRPr lang="zh-TW" altLang="en-US"/>
              </a:p>
            </p:txBody>
          </p:sp>
          <p:sp>
            <p:nvSpPr>
              <p:cNvPr id="59" name="Oval 58"/>
              <p:cNvSpPr>
                <a:spLocks noChangeArrowheads="1"/>
              </p:cNvSpPr>
              <p:nvPr/>
            </p:nvSpPr>
            <p:spPr bwMode="gray">
              <a:xfrm>
                <a:off x="4263" y="1757"/>
                <a:ext cx="1033" cy="926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tint val="0"/>
                      <a:invGamma/>
                    </a:srgbClr>
                  </a:gs>
                  <a:gs pos="100000">
                    <a:srgbClr val="D6E1E2">
                      <a:alpha val="38000"/>
                    </a:srgbClr>
                  </a:gs>
                </a:gsLst>
                <a:lin ang="5400000" scaled="1"/>
              </a:gra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vert="eaVert" wrap="none" anchor="ctr"/>
              <a:lstStyle/>
              <a:p>
                <a:endParaRPr lang="zh-TW" altLang="en-US"/>
              </a:p>
            </p:txBody>
          </p:sp>
        </p:grpSp>
        <p:sp>
          <p:nvSpPr>
            <p:cNvPr id="69" name="Text Box 68"/>
            <p:cNvSpPr txBox="1">
              <a:spLocks noChangeArrowheads="1"/>
            </p:cNvSpPr>
            <p:nvPr/>
          </p:nvSpPr>
          <p:spPr bwMode="gray">
            <a:xfrm>
              <a:off x="3213696" y="2965056"/>
              <a:ext cx="865581" cy="501369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zh-TW" altLang="en-US" sz="2400" dirty="0" smtClean="0">
                  <a:solidFill>
                    <a:srgbClr val="000000"/>
                  </a:solidFill>
                  <a:latin typeface="+mn-ea"/>
                </a:rPr>
                <a:t>驗證</a:t>
              </a:r>
              <a:endParaRPr lang="en-US" altLang="zh-TW" sz="2400" dirty="0">
                <a:solidFill>
                  <a:srgbClr val="000000"/>
                </a:solidFill>
                <a:latin typeface="+mn-ea"/>
              </a:endParaRPr>
            </a:p>
          </p:txBody>
        </p:sp>
      </p:grpSp>
      <p:grpSp>
        <p:nvGrpSpPr>
          <p:cNvPr id="73" name="群組 72"/>
          <p:cNvGrpSpPr/>
          <p:nvPr/>
        </p:nvGrpSpPr>
        <p:grpSpPr>
          <a:xfrm>
            <a:off x="4872767" y="2172893"/>
            <a:ext cx="1836000" cy="1836000"/>
            <a:chOff x="5158581" y="2172893"/>
            <a:chExt cx="1985962" cy="1993900"/>
          </a:xfrm>
        </p:grpSpPr>
        <p:sp>
          <p:nvSpPr>
            <p:cNvPr id="35" name="Oval 34"/>
            <p:cNvSpPr>
              <a:spLocks noChangeArrowheads="1"/>
            </p:cNvSpPr>
            <p:nvPr/>
          </p:nvSpPr>
          <p:spPr bwMode="gray">
            <a:xfrm>
              <a:off x="5158581" y="2172893"/>
              <a:ext cx="1985962" cy="1993900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zh-TW" altLang="en-US"/>
            </a:p>
          </p:txBody>
        </p:sp>
        <p:sp>
          <p:nvSpPr>
            <p:cNvPr id="36" name="Oval 35"/>
            <p:cNvSpPr>
              <a:spLocks noChangeArrowheads="1"/>
            </p:cNvSpPr>
            <p:nvPr/>
          </p:nvSpPr>
          <p:spPr bwMode="gray">
            <a:xfrm>
              <a:off x="5158581" y="2172893"/>
              <a:ext cx="1985962" cy="1993900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alpha val="32001"/>
                  </a:schemeClr>
                </a:gs>
                <a:gs pos="100000">
                  <a:schemeClr val="hlink">
                    <a:gamma/>
                    <a:shade val="0"/>
                    <a:invGamma/>
                    <a:alpha val="89999"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zh-TW" altLang="en-US"/>
            </a:p>
          </p:txBody>
        </p:sp>
        <p:sp>
          <p:nvSpPr>
            <p:cNvPr id="37" name="Oval 36"/>
            <p:cNvSpPr>
              <a:spLocks noChangeArrowheads="1"/>
            </p:cNvSpPr>
            <p:nvPr/>
          </p:nvSpPr>
          <p:spPr bwMode="gray">
            <a:xfrm>
              <a:off x="5288756" y="2303068"/>
              <a:ext cx="1725612" cy="1733550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zh-TW" altLang="en-US"/>
            </a:p>
          </p:txBody>
        </p:sp>
        <p:sp>
          <p:nvSpPr>
            <p:cNvPr id="38" name="Oval 37"/>
            <p:cNvSpPr>
              <a:spLocks noChangeArrowheads="1"/>
            </p:cNvSpPr>
            <p:nvPr/>
          </p:nvSpPr>
          <p:spPr bwMode="gray">
            <a:xfrm>
              <a:off x="5317331" y="2312593"/>
              <a:ext cx="1727200" cy="1733550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63529"/>
                    <a:invGamma/>
                  </a:schemeClr>
                </a:gs>
                <a:gs pos="100000">
                  <a:schemeClr val="hlink">
                    <a:alpha val="0"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zh-TW" altLang="en-US"/>
            </a:p>
          </p:txBody>
        </p:sp>
        <p:sp>
          <p:nvSpPr>
            <p:cNvPr id="39" name="Oval 38"/>
            <p:cNvSpPr>
              <a:spLocks noChangeArrowheads="1"/>
            </p:cNvSpPr>
            <p:nvPr/>
          </p:nvSpPr>
          <p:spPr bwMode="gray">
            <a:xfrm>
              <a:off x="5380831" y="2388793"/>
              <a:ext cx="1555750" cy="1560513"/>
            </a:xfrm>
            <a:prstGeom prst="ellipse">
              <a:avLst/>
            </a:prstGeom>
            <a:solidFill>
              <a:srgbClr val="333333"/>
            </a:soli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zh-TW" altLang="en-US"/>
            </a:p>
          </p:txBody>
        </p:sp>
        <p:grpSp>
          <p:nvGrpSpPr>
            <p:cNvPr id="60" name="Group 59"/>
            <p:cNvGrpSpPr>
              <a:grpSpLocks/>
            </p:cNvGrpSpPr>
            <p:nvPr/>
          </p:nvGrpSpPr>
          <p:grpSpPr bwMode="auto">
            <a:xfrm>
              <a:off x="5409406" y="2406256"/>
              <a:ext cx="1504950" cy="1511300"/>
              <a:chOff x="4166" y="1706"/>
              <a:chExt cx="1252" cy="1252"/>
            </a:xfrm>
          </p:grpSpPr>
          <p:sp>
            <p:nvSpPr>
              <p:cNvPr id="61" name="Oval 60"/>
              <p:cNvSpPr>
                <a:spLocks noChangeArrowheads="1"/>
              </p:cNvSpPr>
              <p:nvPr/>
            </p:nvSpPr>
            <p:spPr bwMode="gray">
              <a:xfrm>
                <a:off x="4166" y="1706"/>
                <a:ext cx="1252" cy="1252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shade val="46275"/>
                      <a:invGamma/>
                    </a:srgbClr>
                  </a:gs>
                  <a:gs pos="100000">
                    <a:srgbClr val="D6E1E2"/>
                  </a:gs>
                </a:gsLst>
                <a:lin ang="5400000" scaled="1"/>
              </a:gra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vert="eaVert" wrap="none" anchor="ctr"/>
              <a:lstStyle/>
              <a:p>
                <a:endParaRPr lang="zh-TW" altLang="en-US"/>
              </a:p>
            </p:txBody>
          </p:sp>
          <p:sp>
            <p:nvSpPr>
              <p:cNvPr id="62" name="Oval 61"/>
              <p:cNvSpPr>
                <a:spLocks noChangeArrowheads="1"/>
              </p:cNvSpPr>
              <p:nvPr/>
            </p:nvSpPr>
            <p:spPr bwMode="gray">
              <a:xfrm>
                <a:off x="4182" y="1713"/>
                <a:ext cx="1222" cy="1221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alpha val="0"/>
                    </a:srgbClr>
                  </a:gs>
                  <a:gs pos="100000">
                    <a:srgbClr val="D6E1E2">
                      <a:gamma/>
                      <a:tint val="34902"/>
                      <a:invGamma/>
                    </a:srgbClr>
                  </a:gs>
                </a:gsLst>
                <a:lin ang="5400000" scaled="1"/>
              </a:gra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vert="eaVert" wrap="none" anchor="ctr"/>
              <a:lstStyle/>
              <a:p>
                <a:endParaRPr lang="zh-TW" altLang="en-US"/>
              </a:p>
            </p:txBody>
          </p:sp>
          <p:sp>
            <p:nvSpPr>
              <p:cNvPr id="63" name="Oval 62"/>
              <p:cNvSpPr>
                <a:spLocks noChangeArrowheads="1"/>
              </p:cNvSpPr>
              <p:nvPr/>
            </p:nvSpPr>
            <p:spPr bwMode="gray">
              <a:xfrm>
                <a:off x="4195" y="1725"/>
                <a:ext cx="1162" cy="1141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shade val="79216"/>
                      <a:invGamma/>
                    </a:srgbClr>
                  </a:gs>
                  <a:gs pos="100000">
                    <a:srgbClr val="D6E1E2">
                      <a:alpha val="48000"/>
                    </a:srgbClr>
                  </a:gs>
                </a:gsLst>
                <a:lin ang="5400000" scaled="1"/>
              </a:gra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vert="eaVert" wrap="none" anchor="ctr"/>
              <a:lstStyle/>
              <a:p>
                <a:endParaRPr lang="zh-TW" altLang="en-US"/>
              </a:p>
            </p:txBody>
          </p:sp>
          <p:sp>
            <p:nvSpPr>
              <p:cNvPr id="64" name="Oval 63"/>
              <p:cNvSpPr>
                <a:spLocks noChangeArrowheads="1"/>
              </p:cNvSpPr>
              <p:nvPr/>
            </p:nvSpPr>
            <p:spPr bwMode="gray">
              <a:xfrm>
                <a:off x="4263" y="1757"/>
                <a:ext cx="1033" cy="926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tint val="0"/>
                      <a:invGamma/>
                    </a:srgbClr>
                  </a:gs>
                  <a:gs pos="100000">
                    <a:srgbClr val="D6E1E2">
                      <a:alpha val="38000"/>
                    </a:srgbClr>
                  </a:gs>
                </a:gsLst>
                <a:lin ang="5400000" scaled="1"/>
              </a:gra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vert="eaVert" wrap="none" anchor="ctr"/>
              <a:lstStyle/>
              <a:p>
                <a:endParaRPr lang="zh-TW" altLang="en-US"/>
              </a:p>
            </p:txBody>
          </p:sp>
        </p:grpSp>
        <p:sp>
          <p:nvSpPr>
            <p:cNvPr id="70" name="Text Box 69"/>
            <p:cNvSpPr txBox="1">
              <a:spLocks noChangeArrowheads="1"/>
            </p:cNvSpPr>
            <p:nvPr/>
          </p:nvSpPr>
          <p:spPr bwMode="gray">
            <a:xfrm>
              <a:off x="5734646" y="2965056"/>
              <a:ext cx="865581" cy="501369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zh-TW" altLang="en-US" sz="2400" dirty="0" smtClean="0">
                  <a:solidFill>
                    <a:srgbClr val="000000"/>
                  </a:solidFill>
                  <a:latin typeface="+mn-ea"/>
                </a:rPr>
                <a:t>挖礦</a:t>
              </a:r>
              <a:endParaRPr lang="en-US" altLang="zh-TW" sz="2400" dirty="0">
                <a:solidFill>
                  <a:srgbClr val="000000"/>
                </a:solidFill>
                <a:latin typeface="+mn-ea"/>
              </a:endParaRPr>
            </a:p>
          </p:txBody>
        </p:sp>
      </p:grpSp>
      <p:sp>
        <p:nvSpPr>
          <p:cNvPr id="86" name="AutoShape 33"/>
          <p:cNvSpPr>
            <a:spLocks noChangeArrowheads="1"/>
          </p:cNvSpPr>
          <p:nvPr/>
        </p:nvSpPr>
        <p:spPr bwMode="gray">
          <a:xfrm>
            <a:off x="6758859" y="2901656"/>
            <a:ext cx="463550" cy="531813"/>
          </a:xfrm>
          <a:prstGeom prst="chevron">
            <a:avLst>
              <a:gd name="adj" fmla="val 52514"/>
            </a:avLst>
          </a:prstGeom>
          <a:solidFill>
            <a:schemeClr val="hlink"/>
          </a:solidFill>
          <a:ln w="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87" name="AutoShape 64"/>
          <p:cNvSpPr>
            <a:spLocks noChangeArrowheads="1"/>
          </p:cNvSpPr>
          <p:nvPr/>
        </p:nvSpPr>
        <p:spPr bwMode="gray">
          <a:xfrm>
            <a:off x="2422941" y="4464918"/>
            <a:ext cx="1936184" cy="47625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8575" algn="ctr">
            <a:solidFill>
              <a:srgbClr val="333333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0" hangingPunct="0"/>
            <a:r>
              <a:rPr lang="zh-TW" altLang="en-US" sz="14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正確性</a:t>
            </a:r>
            <a:endParaRPr lang="en-US" altLang="zh-TW" sz="1400" dirty="0">
              <a:effectLst>
                <a:outerShdw blurRad="38100" dist="38100" dir="2700000" algn="tl">
                  <a:srgbClr val="C0C0C0"/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8" name="AutoShape 64"/>
          <p:cNvSpPr>
            <a:spLocks noChangeArrowheads="1"/>
          </p:cNvSpPr>
          <p:nvPr/>
        </p:nvSpPr>
        <p:spPr bwMode="gray">
          <a:xfrm>
            <a:off x="4845465" y="4464918"/>
            <a:ext cx="1913394" cy="47625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8575" algn="ctr">
            <a:solidFill>
              <a:srgbClr val="333333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0" hangingPunct="0"/>
            <a:r>
              <a:rPr lang="zh-TW" altLang="en-US" sz="14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幸運數字導出</a:t>
            </a:r>
            <a:r>
              <a:rPr lang="zh-TW" altLang="en-US" sz="1400" dirty="0"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帳本編號</a:t>
            </a:r>
            <a:endParaRPr lang="en-US" altLang="zh-TW" sz="1400" dirty="0">
              <a:effectLst>
                <a:outerShdw blurRad="38100" dist="38100" dir="2700000" algn="tl">
                  <a:srgbClr val="C0C0C0"/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9" name="AutoShape 64"/>
          <p:cNvSpPr>
            <a:spLocks noChangeArrowheads="1"/>
          </p:cNvSpPr>
          <p:nvPr/>
        </p:nvSpPr>
        <p:spPr bwMode="gray">
          <a:xfrm>
            <a:off x="7222409" y="4464918"/>
            <a:ext cx="1896746" cy="47625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8575" algn="ctr">
            <a:solidFill>
              <a:srgbClr val="333333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0" hangingPunct="0"/>
            <a:r>
              <a:rPr lang="zh-TW" altLang="en-US" sz="14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帳本</a:t>
            </a:r>
            <a:endParaRPr lang="en-US" altLang="zh-TW" sz="1400" dirty="0">
              <a:effectLst>
                <a:outerShdw blurRad="38100" dist="38100" dir="2700000" algn="tl">
                  <a:srgbClr val="C0C0C0"/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1" name="Oval 34"/>
          <p:cNvSpPr>
            <a:spLocks noChangeArrowheads="1"/>
          </p:cNvSpPr>
          <p:nvPr/>
        </p:nvSpPr>
        <p:spPr bwMode="gray">
          <a:xfrm>
            <a:off x="7272504" y="2204864"/>
            <a:ext cx="1836000" cy="1836000"/>
          </a:xfrm>
          <a:prstGeom prst="ellipse">
            <a:avLst/>
          </a:prstGeom>
          <a:gradFill rotWithShape="1">
            <a:gsLst>
              <a:gs pos="0">
                <a:schemeClr val="hlink">
                  <a:gamma/>
                  <a:tint val="0"/>
                  <a:invGamma/>
                </a:schemeClr>
              </a:gs>
              <a:gs pos="50000">
                <a:schemeClr val="hlink"/>
              </a:gs>
              <a:gs pos="100000">
                <a:schemeClr val="hlink">
                  <a:gamma/>
                  <a:tint val="0"/>
                  <a:invGamma/>
                </a:schemeClr>
              </a:gs>
            </a:gsLst>
            <a:lin ang="2700000" scaled="1"/>
          </a:gradFill>
          <a:ln w="38100" algn="ctr">
            <a:noFill/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TW" altLang="en-US"/>
          </a:p>
        </p:txBody>
      </p:sp>
      <p:sp>
        <p:nvSpPr>
          <p:cNvPr id="92" name="Oval 35"/>
          <p:cNvSpPr>
            <a:spLocks noChangeArrowheads="1"/>
          </p:cNvSpPr>
          <p:nvPr/>
        </p:nvSpPr>
        <p:spPr bwMode="gray">
          <a:xfrm>
            <a:off x="7272504" y="2204864"/>
            <a:ext cx="1836000" cy="1836000"/>
          </a:xfrm>
          <a:prstGeom prst="ellipse">
            <a:avLst/>
          </a:prstGeom>
          <a:gradFill rotWithShape="1">
            <a:gsLst>
              <a:gs pos="0">
                <a:schemeClr val="accent3">
                  <a:lumMod val="40000"/>
                  <a:lumOff val="60000"/>
                </a:schemeClr>
              </a:gs>
              <a:gs pos="100000">
                <a:schemeClr val="accent3">
                  <a:lumMod val="75000"/>
                </a:schemeClr>
              </a:gs>
            </a:gsLst>
            <a:lin ang="2700000" scaled="1"/>
          </a:gradFill>
          <a:ln w="38100" algn="ctr">
            <a:noFill/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TW" altLang="en-US"/>
          </a:p>
        </p:txBody>
      </p:sp>
      <p:sp>
        <p:nvSpPr>
          <p:cNvPr id="93" name="Oval 36"/>
          <p:cNvSpPr>
            <a:spLocks noChangeArrowheads="1"/>
          </p:cNvSpPr>
          <p:nvPr/>
        </p:nvSpPr>
        <p:spPr bwMode="gray">
          <a:xfrm>
            <a:off x="7392849" y="2324730"/>
            <a:ext cx="1595309" cy="1596268"/>
          </a:xfrm>
          <a:prstGeom prst="ellipse">
            <a:avLst/>
          </a:prstGeom>
          <a:gradFill rotWithShape="1">
            <a:gsLst>
              <a:gs pos="0">
                <a:schemeClr val="accent3">
                  <a:lumMod val="75000"/>
                </a:schemeClr>
              </a:gs>
              <a:gs pos="50000">
                <a:schemeClr val="accent3">
                  <a:lumMod val="60000"/>
                  <a:lumOff val="40000"/>
                </a:schemeClr>
              </a:gs>
              <a:gs pos="100000">
                <a:schemeClr val="accent3">
                  <a:lumMod val="75000"/>
                </a:schemeClr>
              </a:gs>
            </a:gsLst>
            <a:lin ang="18900000" scaled="1"/>
          </a:gradFill>
          <a:ln w="38100" algn="ctr">
            <a:noFill/>
            <a:round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zh-TW" altLang="en-US"/>
          </a:p>
        </p:txBody>
      </p:sp>
      <p:sp>
        <p:nvSpPr>
          <p:cNvPr id="94" name="Oval 37"/>
          <p:cNvSpPr>
            <a:spLocks noChangeArrowheads="1"/>
          </p:cNvSpPr>
          <p:nvPr/>
        </p:nvSpPr>
        <p:spPr bwMode="gray">
          <a:xfrm>
            <a:off x="7419267" y="2333501"/>
            <a:ext cx="1596777" cy="1596268"/>
          </a:xfrm>
          <a:prstGeom prst="ellipse">
            <a:avLst/>
          </a:prstGeom>
          <a:gradFill rotWithShape="1">
            <a:gsLst>
              <a:gs pos="0">
                <a:schemeClr val="accent3">
                  <a:lumMod val="75000"/>
                </a:schemeClr>
              </a:gs>
              <a:gs pos="100000">
                <a:schemeClr val="accent3">
                  <a:lumMod val="40000"/>
                  <a:lumOff val="60000"/>
                </a:schemeClr>
              </a:gs>
            </a:gsLst>
            <a:lin ang="2700000" scaled="1"/>
          </a:gradFill>
          <a:ln w="38100" algn="ctr">
            <a:noFill/>
            <a:round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zh-TW" altLang="en-US"/>
          </a:p>
        </p:txBody>
      </p:sp>
      <p:sp>
        <p:nvSpPr>
          <p:cNvPr id="95" name="Oval 38"/>
          <p:cNvSpPr>
            <a:spLocks noChangeArrowheads="1"/>
          </p:cNvSpPr>
          <p:nvPr/>
        </p:nvSpPr>
        <p:spPr bwMode="gray">
          <a:xfrm>
            <a:off x="7477972" y="2403667"/>
            <a:ext cx="1438274" cy="1436934"/>
          </a:xfrm>
          <a:prstGeom prst="ellipse">
            <a:avLst/>
          </a:prstGeom>
          <a:solidFill>
            <a:srgbClr val="333333"/>
          </a:solidFill>
          <a:ln w="38100" algn="ctr">
            <a:noFill/>
            <a:round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zh-TW" altLang="en-US"/>
          </a:p>
        </p:txBody>
      </p:sp>
      <p:grpSp>
        <p:nvGrpSpPr>
          <p:cNvPr id="96" name="Group 59"/>
          <p:cNvGrpSpPr>
            <a:grpSpLocks/>
          </p:cNvGrpSpPr>
          <p:nvPr/>
        </p:nvGrpSpPr>
        <p:grpSpPr bwMode="auto">
          <a:xfrm>
            <a:off x="7504389" y="2419747"/>
            <a:ext cx="1391310" cy="1391618"/>
            <a:chOff x="4166" y="1706"/>
            <a:chExt cx="1252" cy="1252"/>
          </a:xfrm>
        </p:grpSpPr>
        <p:sp>
          <p:nvSpPr>
            <p:cNvPr id="98" name="Oval 60"/>
            <p:cNvSpPr>
              <a:spLocks noChangeArrowheads="1"/>
            </p:cNvSpPr>
            <p:nvPr/>
          </p:nvSpPr>
          <p:spPr bwMode="gray">
            <a:xfrm>
              <a:off x="4166" y="1706"/>
              <a:ext cx="1252" cy="1252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gamma/>
                    <a:shade val="46275"/>
                    <a:invGamma/>
                  </a:srgbClr>
                </a:gs>
                <a:gs pos="100000">
                  <a:srgbClr val="D6E1E2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vert="eaVert" wrap="none" anchor="ctr"/>
            <a:lstStyle/>
            <a:p>
              <a:endParaRPr lang="zh-TW" altLang="en-US"/>
            </a:p>
          </p:txBody>
        </p:sp>
        <p:sp>
          <p:nvSpPr>
            <p:cNvPr id="99" name="Oval 61"/>
            <p:cNvSpPr>
              <a:spLocks noChangeArrowheads="1"/>
            </p:cNvSpPr>
            <p:nvPr/>
          </p:nvSpPr>
          <p:spPr bwMode="gray">
            <a:xfrm>
              <a:off x="4182" y="1713"/>
              <a:ext cx="1222" cy="1221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alpha val="0"/>
                  </a:srgbClr>
                </a:gs>
                <a:gs pos="100000">
                  <a:srgbClr val="D6E1E2">
                    <a:gamma/>
                    <a:tint val="34902"/>
                    <a:invGamma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vert="eaVert" wrap="none" anchor="ctr"/>
            <a:lstStyle/>
            <a:p>
              <a:endParaRPr lang="zh-TW" altLang="en-US"/>
            </a:p>
          </p:txBody>
        </p:sp>
        <p:sp>
          <p:nvSpPr>
            <p:cNvPr id="100" name="Oval 62"/>
            <p:cNvSpPr>
              <a:spLocks noChangeArrowheads="1"/>
            </p:cNvSpPr>
            <p:nvPr/>
          </p:nvSpPr>
          <p:spPr bwMode="gray">
            <a:xfrm>
              <a:off x="4195" y="1725"/>
              <a:ext cx="1162" cy="1141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gamma/>
                    <a:shade val="79216"/>
                    <a:invGamma/>
                  </a:srgbClr>
                </a:gs>
                <a:gs pos="100000">
                  <a:srgbClr val="D6E1E2">
                    <a:alpha val="48000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vert="eaVert" wrap="none" anchor="ctr"/>
            <a:lstStyle/>
            <a:p>
              <a:endParaRPr lang="zh-TW" altLang="en-US"/>
            </a:p>
          </p:txBody>
        </p:sp>
        <p:sp>
          <p:nvSpPr>
            <p:cNvPr id="101" name="Oval 63"/>
            <p:cNvSpPr>
              <a:spLocks noChangeArrowheads="1"/>
            </p:cNvSpPr>
            <p:nvPr/>
          </p:nvSpPr>
          <p:spPr bwMode="gray">
            <a:xfrm>
              <a:off x="4263" y="1757"/>
              <a:ext cx="1033" cy="926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gamma/>
                    <a:tint val="0"/>
                    <a:invGamma/>
                  </a:srgbClr>
                </a:gs>
                <a:gs pos="100000">
                  <a:srgbClr val="D6E1E2">
                    <a:alpha val="38000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vert="eaVert" wrap="none" anchor="ctr"/>
            <a:lstStyle/>
            <a:p>
              <a:endParaRPr lang="zh-TW" altLang="en-US"/>
            </a:p>
          </p:txBody>
        </p:sp>
      </p:grpSp>
      <p:sp>
        <p:nvSpPr>
          <p:cNvPr id="97" name="Text Box 69"/>
          <p:cNvSpPr txBox="1">
            <a:spLocks noChangeArrowheads="1"/>
          </p:cNvSpPr>
          <p:nvPr/>
        </p:nvSpPr>
        <p:spPr bwMode="gray">
          <a:xfrm>
            <a:off x="7805068" y="2934294"/>
            <a:ext cx="800220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0" hangingPunct="0"/>
            <a:r>
              <a:rPr lang="zh-TW" altLang="en-US" sz="2400" dirty="0" smtClean="0">
                <a:solidFill>
                  <a:srgbClr val="000000"/>
                </a:solidFill>
                <a:latin typeface="+mn-ea"/>
              </a:rPr>
              <a:t>寫入</a:t>
            </a:r>
            <a:endParaRPr lang="en-US" altLang="zh-TW" sz="2400" dirty="0">
              <a:solidFill>
                <a:srgbClr val="00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97791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挖礦</a:t>
            </a:r>
            <a:endParaRPr lang="zh-TW" altLang="en-US" dirty="0"/>
          </a:p>
        </p:txBody>
      </p:sp>
      <p:sp>
        <p:nvSpPr>
          <p:cNvPr id="13" name="AutoShape 86"/>
          <p:cNvSpPr>
            <a:spLocks noChangeArrowheads="1"/>
          </p:cNvSpPr>
          <p:nvPr/>
        </p:nvSpPr>
        <p:spPr bwMode="gray">
          <a:xfrm>
            <a:off x="1219200" y="2139950"/>
            <a:ext cx="2163763" cy="1936750"/>
          </a:xfrm>
          <a:prstGeom prst="roundRect">
            <a:avLst>
              <a:gd name="adj" fmla="val 17509"/>
            </a:avLst>
          </a:prstGeom>
          <a:gradFill rotWithShape="1">
            <a:gsLst>
              <a:gs pos="0">
                <a:srgbClr val="4E91D4"/>
              </a:gs>
              <a:gs pos="100000">
                <a:srgbClr val="3477A4"/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4" name="AutoShape 87"/>
          <p:cNvSpPr>
            <a:spLocks noChangeArrowheads="1"/>
          </p:cNvSpPr>
          <p:nvPr/>
        </p:nvSpPr>
        <p:spPr bwMode="gray">
          <a:xfrm>
            <a:off x="1252538" y="2147888"/>
            <a:ext cx="2098675" cy="1857375"/>
          </a:xfrm>
          <a:prstGeom prst="roundRect">
            <a:avLst>
              <a:gd name="adj" fmla="val 16667"/>
            </a:avLst>
          </a:prstGeom>
          <a:solidFill>
            <a:srgbClr val="3CA1E6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5" name="AutoShape 88"/>
          <p:cNvSpPr>
            <a:spLocks noChangeArrowheads="1"/>
          </p:cNvSpPr>
          <p:nvPr/>
        </p:nvSpPr>
        <p:spPr bwMode="gray">
          <a:xfrm>
            <a:off x="1270000" y="3295650"/>
            <a:ext cx="2070100" cy="709613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3CA1E6">
                  <a:alpha val="0"/>
                </a:srgbClr>
              </a:gs>
              <a:gs pos="100000">
                <a:srgbClr val="3CA1E6">
                  <a:gamma/>
                  <a:tint val="51373"/>
                  <a:invGamma/>
                </a:srgbClr>
              </a:gs>
            </a:gsLst>
            <a:lin ang="54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6" name="AutoShape 89"/>
          <p:cNvSpPr>
            <a:spLocks noChangeArrowheads="1"/>
          </p:cNvSpPr>
          <p:nvPr/>
        </p:nvSpPr>
        <p:spPr bwMode="gray">
          <a:xfrm>
            <a:off x="1270000" y="2170113"/>
            <a:ext cx="2070100" cy="708025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3CA1E6">
                  <a:gamma/>
                  <a:tint val="33333"/>
                  <a:invGamma/>
                </a:srgbClr>
              </a:gs>
              <a:gs pos="100000">
                <a:srgbClr val="3CA1E6">
                  <a:alpha val="0"/>
                </a:srgbClr>
              </a:gs>
            </a:gsLst>
            <a:lin ang="54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grpSp>
        <p:nvGrpSpPr>
          <p:cNvPr id="56" name="群組 55"/>
          <p:cNvGrpSpPr/>
          <p:nvPr/>
        </p:nvGrpSpPr>
        <p:grpSpPr>
          <a:xfrm>
            <a:off x="1225550" y="4071218"/>
            <a:ext cx="2163763" cy="869950"/>
            <a:chOff x="1225550" y="4997450"/>
            <a:chExt cx="2163763" cy="869950"/>
          </a:xfrm>
        </p:grpSpPr>
        <p:sp>
          <p:nvSpPr>
            <p:cNvPr id="17" name="AutoShape 90"/>
            <p:cNvSpPr>
              <a:spLocks noChangeArrowheads="1"/>
            </p:cNvSpPr>
            <p:nvPr/>
          </p:nvSpPr>
          <p:spPr bwMode="gray">
            <a:xfrm>
              <a:off x="1225550" y="4997450"/>
              <a:ext cx="2163763" cy="869950"/>
            </a:xfrm>
            <a:prstGeom prst="roundRect">
              <a:avLst>
                <a:gd name="adj" fmla="val 40389"/>
              </a:avLst>
            </a:prstGeom>
            <a:gradFill rotWithShape="1">
              <a:gsLst>
                <a:gs pos="0">
                  <a:srgbClr val="729EB4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8" name="AutoShape 91"/>
            <p:cNvSpPr>
              <a:spLocks noChangeArrowheads="1"/>
            </p:cNvSpPr>
            <p:nvPr/>
          </p:nvSpPr>
          <p:spPr bwMode="gray">
            <a:xfrm>
              <a:off x="1270000" y="5021263"/>
              <a:ext cx="2070100" cy="773113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DAFD4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</p:grpSp>
      <p:grpSp>
        <p:nvGrpSpPr>
          <p:cNvPr id="19" name="Group 92"/>
          <p:cNvGrpSpPr>
            <a:grpSpLocks/>
          </p:cNvGrpSpPr>
          <p:nvPr/>
        </p:nvGrpSpPr>
        <p:grpSpPr bwMode="auto">
          <a:xfrm>
            <a:off x="1963738" y="1831975"/>
            <a:ext cx="642938" cy="642938"/>
            <a:chOff x="1289" y="582"/>
            <a:chExt cx="668" cy="668"/>
          </a:xfrm>
        </p:grpSpPr>
        <p:sp>
          <p:nvSpPr>
            <p:cNvPr id="22" name="Oval 93"/>
            <p:cNvSpPr>
              <a:spLocks noChangeArrowheads="1"/>
            </p:cNvSpPr>
            <p:nvPr/>
          </p:nvSpPr>
          <p:spPr bwMode="gray">
            <a:xfrm>
              <a:off x="1289" y="582"/>
              <a:ext cx="668" cy="668"/>
            </a:xfrm>
            <a:prstGeom prst="ellipse">
              <a:avLst/>
            </a:prstGeom>
            <a:solidFill>
              <a:srgbClr val="333333"/>
            </a:soli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zh-TW" altLang="en-US"/>
            </a:p>
          </p:txBody>
        </p:sp>
        <p:sp>
          <p:nvSpPr>
            <p:cNvPr id="23" name="Oval 94"/>
            <p:cNvSpPr>
              <a:spLocks noChangeArrowheads="1"/>
            </p:cNvSpPr>
            <p:nvPr/>
          </p:nvSpPr>
          <p:spPr bwMode="gray">
            <a:xfrm>
              <a:off x="1296" y="587"/>
              <a:ext cx="646" cy="647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gamma/>
                    <a:shade val="46275"/>
                    <a:invGamma/>
                  </a:srgbClr>
                </a:gs>
                <a:gs pos="100000">
                  <a:srgbClr val="D6E1E2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vert="eaVert" wrap="none" anchor="ctr"/>
            <a:lstStyle/>
            <a:p>
              <a:endParaRPr lang="zh-TW" altLang="en-US"/>
            </a:p>
          </p:txBody>
        </p:sp>
        <p:sp>
          <p:nvSpPr>
            <p:cNvPr id="24" name="Oval 95"/>
            <p:cNvSpPr>
              <a:spLocks noChangeArrowheads="1"/>
            </p:cNvSpPr>
            <p:nvPr/>
          </p:nvSpPr>
          <p:spPr bwMode="gray">
            <a:xfrm>
              <a:off x="1304" y="591"/>
              <a:ext cx="631" cy="631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alpha val="0"/>
                  </a:srgbClr>
                </a:gs>
                <a:gs pos="100000">
                  <a:srgbClr val="D6E1E2">
                    <a:gamma/>
                    <a:tint val="34902"/>
                    <a:invGamma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vert="eaVert" wrap="none" anchor="ctr"/>
            <a:lstStyle/>
            <a:p>
              <a:endParaRPr lang="zh-TW" altLang="en-US"/>
            </a:p>
          </p:txBody>
        </p:sp>
        <p:sp>
          <p:nvSpPr>
            <p:cNvPr id="25" name="Oval 96"/>
            <p:cNvSpPr>
              <a:spLocks noChangeArrowheads="1"/>
            </p:cNvSpPr>
            <p:nvPr/>
          </p:nvSpPr>
          <p:spPr bwMode="gray">
            <a:xfrm>
              <a:off x="1311" y="597"/>
              <a:ext cx="600" cy="589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gamma/>
                    <a:shade val="79216"/>
                    <a:invGamma/>
                  </a:srgbClr>
                </a:gs>
                <a:gs pos="100000">
                  <a:srgbClr val="D6E1E2">
                    <a:alpha val="48000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vert="eaVert" wrap="none" anchor="ctr"/>
            <a:lstStyle/>
            <a:p>
              <a:endParaRPr lang="zh-TW" altLang="en-US"/>
            </a:p>
          </p:txBody>
        </p:sp>
        <p:sp>
          <p:nvSpPr>
            <p:cNvPr id="26" name="Oval 97"/>
            <p:cNvSpPr>
              <a:spLocks noChangeArrowheads="1"/>
            </p:cNvSpPr>
            <p:nvPr/>
          </p:nvSpPr>
          <p:spPr bwMode="gray">
            <a:xfrm>
              <a:off x="1346" y="613"/>
              <a:ext cx="533" cy="479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gamma/>
                    <a:tint val="0"/>
                    <a:invGamma/>
                  </a:srgbClr>
                </a:gs>
                <a:gs pos="100000">
                  <a:srgbClr val="D6E1E2">
                    <a:alpha val="38000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vert="eaVert" wrap="none" anchor="ctr"/>
            <a:lstStyle/>
            <a:p>
              <a:endParaRPr lang="zh-TW" altLang="en-US"/>
            </a:p>
          </p:txBody>
        </p:sp>
      </p:grpSp>
      <p:sp>
        <p:nvSpPr>
          <p:cNvPr id="20" name="Text Box 98"/>
          <p:cNvSpPr txBox="1">
            <a:spLocks noChangeArrowheads="1"/>
          </p:cNvSpPr>
          <p:nvPr/>
        </p:nvSpPr>
        <p:spPr bwMode="gray">
          <a:xfrm>
            <a:off x="2101850" y="1924050"/>
            <a:ext cx="354013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altLang="zh-TW" sz="2400">
                <a:solidFill>
                  <a:srgbClr val="000000"/>
                </a:solidFill>
                <a:ea typeface="新細明體" charset="-120"/>
              </a:rPr>
              <a:t>1</a:t>
            </a:r>
            <a:endParaRPr lang="en-US" altLang="zh-TW">
              <a:ea typeface="新細明體" charset="-120"/>
            </a:endParaRPr>
          </a:p>
        </p:txBody>
      </p:sp>
      <p:sp>
        <p:nvSpPr>
          <p:cNvPr id="21" name="Text Box 99"/>
          <p:cNvSpPr txBox="1">
            <a:spLocks noChangeArrowheads="1"/>
          </p:cNvSpPr>
          <p:nvPr/>
        </p:nvSpPr>
        <p:spPr bwMode="gray">
          <a:xfrm>
            <a:off x="1295400" y="2593975"/>
            <a:ext cx="2057400" cy="9239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just"/>
            <a:r>
              <a:rPr lang="zh-TW" altLang="en-US" dirty="0" smtClean="0">
                <a:latin typeface="+mn-ea"/>
              </a:rPr>
              <a:t>帳本編號需小於某個數值，此次編號有效。</a:t>
            </a:r>
            <a:endParaRPr lang="en-US" altLang="zh-TW" dirty="0">
              <a:latin typeface="+mn-ea"/>
            </a:endParaRPr>
          </a:p>
        </p:txBody>
      </p:sp>
      <p:sp>
        <p:nvSpPr>
          <p:cNvPr id="28" name="AutoShape 101"/>
          <p:cNvSpPr>
            <a:spLocks noChangeArrowheads="1"/>
          </p:cNvSpPr>
          <p:nvPr/>
        </p:nvSpPr>
        <p:spPr bwMode="gray">
          <a:xfrm>
            <a:off x="3581400" y="2139950"/>
            <a:ext cx="2163763" cy="1931268"/>
          </a:xfrm>
          <a:prstGeom prst="roundRect">
            <a:avLst>
              <a:gd name="adj" fmla="val 17509"/>
            </a:avLst>
          </a:prstGeom>
          <a:gradFill rotWithShape="1">
            <a:gsLst>
              <a:gs pos="0">
                <a:srgbClr val="34B034"/>
              </a:gs>
              <a:gs pos="100000">
                <a:srgbClr val="3F8B4A"/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9" name="AutoShape 102"/>
          <p:cNvSpPr>
            <a:spLocks noChangeArrowheads="1"/>
          </p:cNvSpPr>
          <p:nvPr/>
        </p:nvSpPr>
        <p:spPr bwMode="gray">
          <a:xfrm>
            <a:off x="3614738" y="2147888"/>
            <a:ext cx="2098675" cy="1947143"/>
          </a:xfrm>
          <a:prstGeom prst="roundRect">
            <a:avLst>
              <a:gd name="adj" fmla="val 16667"/>
            </a:avLst>
          </a:prstGeom>
          <a:solidFill>
            <a:srgbClr val="73E77E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0" name="AutoShape 103"/>
          <p:cNvSpPr>
            <a:spLocks noChangeArrowheads="1"/>
          </p:cNvSpPr>
          <p:nvPr/>
        </p:nvSpPr>
        <p:spPr bwMode="gray">
          <a:xfrm>
            <a:off x="3632200" y="3337369"/>
            <a:ext cx="2070100" cy="709613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73E77E"/>
              </a:gs>
              <a:gs pos="100000">
                <a:srgbClr val="73E77E">
                  <a:gamma/>
                  <a:tint val="54510"/>
                  <a:invGamma/>
                </a:srgbClr>
              </a:gs>
            </a:gsLst>
            <a:lin ang="54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1" name="AutoShape 104"/>
          <p:cNvSpPr>
            <a:spLocks noChangeArrowheads="1"/>
          </p:cNvSpPr>
          <p:nvPr/>
        </p:nvSpPr>
        <p:spPr bwMode="gray">
          <a:xfrm>
            <a:off x="3632200" y="2170113"/>
            <a:ext cx="2070100" cy="708025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73E77E">
                  <a:gamma/>
                  <a:tint val="33333"/>
                  <a:invGamma/>
                </a:srgbClr>
              </a:gs>
              <a:gs pos="100000">
                <a:srgbClr val="73E77E"/>
              </a:gs>
            </a:gsLst>
            <a:lin ang="54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2" name="Oval 105"/>
          <p:cNvSpPr>
            <a:spLocks noChangeArrowheads="1"/>
          </p:cNvSpPr>
          <p:nvPr/>
        </p:nvSpPr>
        <p:spPr bwMode="gray">
          <a:xfrm>
            <a:off x="4325938" y="1831975"/>
            <a:ext cx="642938" cy="642938"/>
          </a:xfrm>
          <a:prstGeom prst="ellipse">
            <a:avLst/>
          </a:prstGeom>
          <a:solidFill>
            <a:srgbClr val="333333"/>
          </a:solidFill>
          <a:ln w="38100" algn="ctr">
            <a:noFill/>
            <a:round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zh-TW" altLang="en-US"/>
          </a:p>
        </p:txBody>
      </p:sp>
      <p:sp>
        <p:nvSpPr>
          <p:cNvPr id="33" name="Oval 106"/>
          <p:cNvSpPr>
            <a:spLocks noChangeArrowheads="1"/>
          </p:cNvSpPr>
          <p:nvPr/>
        </p:nvSpPr>
        <p:spPr bwMode="gray">
          <a:xfrm>
            <a:off x="4332288" y="1836738"/>
            <a:ext cx="622300" cy="622300"/>
          </a:xfrm>
          <a:prstGeom prst="ellipse">
            <a:avLst/>
          </a:prstGeom>
          <a:gradFill rotWithShape="1">
            <a:gsLst>
              <a:gs pos="0">
                <a:srgbClr val="D6E1E2">
                  <a:gamma/>
                  <a:shade val="46275"/>
                  <a:invGamma/>
                </a:srgbClr>
              </a:gs>
              <a:gs pos="100000">
                <a:srgbClr val="D6E1E2"/>
              </a:gs>
            </a:gsLst>
            <a:lin ang="5400000" scaled="1"/>
          </a:gradFill>
          <a:ln w="9525" algn="ctr">
            <a:noFill/>
            <a:round/>
            <a:headEnd/>
            <a:tailEnd/>
          </a:ln>
          <a:effectLst/>
        </p:spPr>
        <p:txBody>
          <a:bodyPr vert="eaVert" wrap="none" anchor="ctr"/>
          <a:lstStyle/>
          <a:p>
            <a:endParaRPr lang="zh-TW" altLang="en-US"/>
          </a:p>
        </p:txBody>
      </p:sp>
      <p:sp>
        <p:nvSpPr>
          <p:cNvPr id="34" name="Oval 107"/>
          <p:cNvSpPr>
            <a:spLocks noChangeArrowheads="1"/>
          </p:cNvSpPr>
          <p:nvPr/>
        </p:nvSpPr>
        <p:spPr bwMode="gray">
          <a:xfrm>
            <a:off x="4340225" y="1839913"/>
            <a:ext cx="608013" cy="608013"/>
          </a:xfrm>
          <a:prstGeom prst="ellipse">
            <a:avLst/>
          </a:prstGeom>
          <a:gradFill rotWithShape="1">
            <a:gsLst>
              <a:gs pos="0">
                <a:srgbClr val="D6E1E2">
                  <a:alpha val="0"/>
                </a:srgbClr>
              </a:gs>
              <a:gs pos="100000">
                <a:srgbClr val="D6E1E2">
                  <a:gamma/>
                  <a:tint val="34902"/>
                  <a:invGamma/>
                </a:srgbClr>
              </a:gs>
            </a:gsLst>
            <a:lin ang="5400000" scaled="1"/>
          </a:gradFill>
          <a:ln w="9525" algn="ctr">
            <a:noFill/>
            <a:round/>
            <a:headEnd/>
            <a:tailEnd/>
          </a:ln>
          <a:effectLst/>
        </p:spPr>
        <p:txBody>
          <a:bodyPr vert="eaVert" wrap="none" anchor="ctr"/>
          <a:lstStyle/>
          <a:p>
            <a:endParaRPr lang="zh-TW" altLang="en-US"/>
          </a:p>
        </p:txBody>
      </p:sp>
      <p:sp>
        <p:nvSpPr>
          <p:cNvPr id="35" name="Oval 108"/>
          <p:cNvSpPr>
            <a:spLocks noChangeArrowheads="1"/>
          </p:cNvSpPr>
          <p:nvPr/>
        </p:nvSpPr>
        <p:spPr bwMode="gray">
          <a:xfrm>
            <a:off x="4346575" y="1846263"/>
            <a:ext cx="577850" cy="566738"/>
          </a:xfrm>
          <a:prstGeom prst="ellipse">
            <a:avLst/>
          </a:prstGeom>
          <a:gradFill rotWithShape="1">
            <a:gsLst>
              <a:gs pos="0">
                <a:srgbClr val="D6E1E2">
                  <a:gamma/>
                  <a:shade val="79216"/>
                  <a:invGamma/>
                </a:srgbClr>
              </a:gs>
              <a:gs pos="100000">
                <a:srgbClr val="D6E1E2">
                  <a:alpha val="48000"/>
                </a:srgbClr>
              </a:gs>
            </a:gsLst>
            <a:lin ang="5400000" scaled="1"/>
          </a:gradFill>
          <a:ln w="9525" algn="ctr">
            <a:noFill/>
            <a:round/>
            <a:headEnd/>
            <a:tailEnd/>
          </a:ln>
          <a:effectLst/>
        </p:spPr>
        <p:txBody>
          <a:bodyPr vert="eaVert" wrap="none" anchor="ctr"/>
          <a:lstStyle/>
          <a:p>
            <a:endParaRPr lang="zh-TW" altLang="en-US"/>
          </a:p>
        </p:txBody>
      </p:sp>
      <p:sp>
        <p:nvSpPr>
          <p:cNvPr id="36" name="Oval 109"/>
          <p:cNvSpPr>
            <a:spLocks noChangeArrowheads="1"/>
          </p:cNvSpPr>
          <p:nvPr/>
        </p:nvSpPr>
        <p:spPr bwMode="gray">
          <a:xfrm>
            <a:off x="4381500" y="1862138"/>
            <a:ext cx="512763" cy="460375"/>
          </a:xfrm>
          <a:prstGeom prst="ellipse">
            <a:avLst/>
          </a:prstGeom>
          <a:gradFill rotWithShape="1">
            <a:gsLst>
              <a:gs pos="0">
                <a:srgbClr val="D6E1E2">
                  <a:gamma/>
                  <a:tint val="0"/>
                  <a:invGamma/>
                </a:srgbClr>
              </a:gs>
              <a:gs pos="100000">
                <a:srgbClr val="D6E1E2">
                  <a:alpha val="38000"/>
                </a:srgbClr>
              </a:gs>
            </a:gsLst>
            <a:lin ang="5400000" scaled="1"/>
          </a:gradFill>
          <a:ln w="9525" algn="ctr">
            <a:noFill/>
            <a:round/>
            <a:headEnd/>
            <a:tailEnd/>
          </a:ln>
          <a:effectLst/>
        </p:spPr>
        <p:txBody>
          <a:bodyPr vert="eaVert" wrap="none" anchor="ctr"/>
          <a:lstStyle/>
          <a:p>
            <a:endParaRPr lang="zh-TW" altLang="en-US"/>
          </a:p>
        </p:txBody>
      </p:sp>
      <p:sp>
        <p:nvSpPr>
          <p:cNvPr id="37" name="Text Box 110"/>
          <p:cNvSpPr txBox="1">
            <a:spLocks noChangeArrowheads="1"/>
          </p:cNvSpPr>
          <p:nvPr/>
        </p:nvSpPr>
        <p:spPr bwMode="gray">
          <a:xfrm>
            <a:off x="4464050" y="1924050"/>
            <a:ext cx="354013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altLang="zh-TW" sz="2400">
                <a:solidFill>
                  <a:srgbClr val="000000"/>
                </a:solidFill>
                <a:ea typeface="新細明體" charset="-120"/>
              </a:rPr>
              <a:t>2</a:t>
            </a:r>
            <a:endParaRPr lang="en-US" altLang="zh-TW">
              <a:ea typeface="新細明體" charset="-120"/>
            </a:endParaRPr>
          </a:p>
        </p:txBody>
      </p:sp>
      <p:sp>
        <p:nvSpPr>
          <p:cNvPr id="38" name="Text Box 111"/>
          <p:cNvSpPr txBox="1">
            <a:spLocks noChangeArrowheads="1"/>
          </p:cNvSpPr>
          <p:nvPr/>
        </p:nvSpPr>
        <p:spPr bwMode="gray">
          <a:xfrm>
            <a:off x="3657600" y="2593975"/>
            <a:ext cx="2057400" cy="6461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just"/>
            <a:r>
              <a:rPr lang="zh-TW" altLang="en-US" dirty="0" smtClean="0">
                <a:latin typeface="+mn-ea"/>
              </a:rPr>
              <a:t>編號有效，廣播給其它礦工。</a:t>
            </a:r>
            <a:endParaRPr lang="en-US" altLang="zh-TW" dirty="0">
              <a:latin typeface="+mn-ea"/>
            </a:endParaRPr>
          </a:p>
        </p:txBody>
      </p:sp>
      <p:grpSp>
        <p:nvGrpSpPr>
          <p:cNvPr id="57" name="群組 56"/>
          <p:cNvGrpSpPr/>
          <p:nvPr/>
        </p:nvGrpSpPr>
        <p:grpSpPr>
          <a:xfrm>
            <a:off x="3584575" y="4077072"/>
            <a:ext cx="2163763" cy="869950"/>
            <a:chOff x="3584575" y="4997450"/>
            <a:chExt cx="2163763" cy="869950"/>
          </a:xfrm>
        </p:grpSpPr>
        <p:sp>
          <p:nvSpPr>
            <p:cNvPr id="39" name="AutoShape 112"/>
            <p:cNvSpPr>
              <a:spLocks noChangeArrowheads="1"/>
            </p:cNvSpPr>
            <p:nvPr/>
          </p:nvSpPr>
          <p:spPr bwMode="gray">
            <a:xfrm>
              <a:off x="3584575" y="4997450"/>
              <a:ext cx="2163763" cy="869950"/>
            </a:xfrm>
            <a:prstGeom prst="roundRect">
              <a:avLst>
                <a:gd name="adj" fmla="val 40389"/>
              </a:avLst>
            </a:prstGeom>
            <a:gradFill rotWithShape="1">
              <a:gsLst>
                <a:gs pos="0">
                  <a:srgbClr val="58A4AE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40" name="AutoShape 113"/>
            <p:cNvSpPr>
              <a:spLocks noChangeArrowheads="1"/>
            </p:cNvSpPr>
            <p:nvPr/>
          </p:nvSpPr>
          <p:spPr bwMode="gray">
            <a:xfrm>
              <a:off x="3629025" y="5021263"/>
              <a:ext cx="2070100" cy="773113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2B2BB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</p:grpSp>
      <p:sp>
        <p:nvSpPr>
          <p:cNvPr id="42" name="AutoShape 115"/>
          <p:cNvSpPr>
            <a:spLocks noChangeArrowheads="1"/>
          </p:cNvSpPr>
          <p:nvPr/>
        </p:nvSpPr>
        <p:spPr bwMode="gray">
          <a:xfrm>
            <a:off x="5943600" y="2139950"/>
            <a:ext cx="2163763" cy="1960563"/>
          </a:xfrm>
          <a:prstGeom prst="roundRect">
            <a:avLst>
              <a:gd name="adj" fmla="val 17509"/>
            </a:avLst>
          </a:prstGeom>
          <a:gradFill rotWithShape="1">
            <a:gsLst>
              <a:gs pos="0">
                <a:srgbClr val="B59F43"/>
              </a:gs>
              <a:gs pos="100000">
                <a:srgbClr val="8F8849"/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43" name="AutoShape 116"/>
          <p:cNvSpPr>
            <a:spLocks noChangeArrowheads="1"/>
          </p:cNvSpPr>
          <p:nvPr/>
        </p:nvSpPr>
        <p:spPr bwMode="gray">
          <a:xfrm>
            <a:off x="5976938" y="2147888"/>
            <a:ext cx="2098675" cy="1924050"/>
          </a:xfrm>
          <a:prstGeom prst="roundRect">
            <a:avLst>
              <a:gd name="adj" fmla="val 16667"/>
            </a:avLst>
          </a:prstGeom>
          <a:solidFill>
            <a:srgbClr val="E9E065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44" name="AutoShape 117"/>
          <p:cNvSpPr>
            <a:spLocks noChangeArrowheads="1"/>
          </p:cNvSpPr>
          <p:nvPr/>
        </p:nvSpPr>
        <p:spPr bwMode="gray">
          <a:xfrm>
            <a:off x="5994400" y="3367088"/>
            <a:ext cx="2070100" cy="709613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E9E065"/>
              </a:gs>
              <a:gs pos="100000">
                <a:srgbClr val="E9E065">
                  <a:gamma/>
                  <a:tint val="57647"/>
                  <a:invGamma/>
                </a:srgbClr>
              </a:gs>
            </a:gsLst>
            <a:lin ang="54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45" name="AutoShape 118"/>
          <p:cNvSpPr>
            <a:spLocks noChangeArrowheads="1"/>
          </p:cNvSpPr>
          <p:nvPr/>
        </p:nvSpPr>
        <p:spPr bwMode="gray">
          <a:xfrm>
            <a:off x="5994400" y="2170113"/>
            <a:ext cx="2070100" cy="708025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E9E065">
                  <a:gamma/>
                  <a:tint val="33333"/>
                  <a:invGamma/>
                </a:srgbClr>
              </a:gs>
              <a:gs pos="100000">
                <a:srgbClr val="E9E065"/>
              </a:gs>
            </a:gsLst>
            <a:lin ang="54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grpSp>
        <p:nvGrpSpPr>
          <p:cNvPr id="46" name="Group 119"/>
          <p:cNvGrpSpPr>
            <a:grpSpLocks/>
          </p:cNvGrpSpPr>
          <p:nvPr/>
        </p:nvGrpSpPr>
        <p:grpSpPr bwMode="auto">
          <a:xfrm>
            <a:off x="6688138" y="1831975"/>
            <a:ext cx="642938" cy="642938"/>
            <a:chOff x="1289" y="582"/>
            <a:chExt cx="668" cy="668"/>
          </a:xfrm>
        </p:grpSpPr>
        <p:sp>
          <p:nvSpPr>
            <p:cNvPr id="51" name="Oval 120"/>
            <p:cNvSpPr>
              <a:spLocks noChangeArrowheads="1"/>
            </p:cNvSpPr>
            <p:nvPr/>
          </p:nvSpPr>
          <p:spPr bwMode="gray">
            <a:xfrm>
              <a:off x="1289" y="582"/>
              <a:ext cx="668" cy="668"/>
            </a:xfrm>
            <a:prstGeom prst="ellipse">
              <a:avLst/>
            </a:prstGeom>
            <a:solidFill>
              <a:srgbClr val="333333"/>
            </a:soli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zh-TW" altLang="en-US"/>
            </a:p>
          </p:txBody>
        </p:sp>
        <p:sp>
          <p:nvSpPr>
            <p:cNvPr id="52" name="Oval 121"/>
            <p:cNvSpPr>
              <a:spLocks noChangeArrowheads="1"/>
            </p:cNvSpPr>
            <p:nvPr/>
          </p:nvSpPr>
          <p:spPr bwMode="gray">
            <a:xfrm>
              <a:off x="1296" y="587"/>
              <a:ext cx="646" cy="647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gamma/>
                    <a:shade val="46275"/>
                    <a:invGamma/>
                  </a:srgbClr>
                </a:gs>
                <a:gs pos="100000">
                  <a:srgbClr val="D6E1E2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vert="eaVert" wrap="none" anchor="ctr"/>
            <a:lstStyle/>
            <a:p>
              <a:endParaRPr lang="zh-TW" altLang="en-US"/>
            </a:p>
          </p:txBody>
        </p:sp>
        <p:sp>
          <p:nvSpPr>
            <p:cNvPr id="53" name="Oval 122"/>
            <p:cNvSpPr>
              <a:spLocks noChangeArrowheads="1"/>
            </p:cNvSpPr>
            <p:nvPr/>
          </p:nvSpPr>
          <p:spPr bwMode="gray">
            <a:xfrm>
              <a:off x="1304" y="591"/>
              <a:ext cx="631" cy="631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alpha val="0"/>
                  </a:srgbClr>
                </a:gs>
                <a:gs pos="100000">
                  <a:srgbClr val="D6E1E2">
                    <a:gamma/>
                    <a:tint val="34902"/>
                    <a:invGamma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vert="eaVert" wrap="none" anchor="ctr"/>
            <a:lstStyle/>
            <a:p>
              <a:endParaRPr lang="zh-TW" altLang="en-US"/>
            </a:p>
          </p:txBody>
        </p:sp>
        <p:sp>
          <p:nvSpPr>
            <p:cNvPr id="54" name="Oval 123"/>
            <p:cNvSpPr>
              <a:spLocks noChangeArrowheads="1"/>
            </p:cNvSpPr>
            <p:nvPr/>
          </p:nvSpPr>
          <p:spPr bwMode="gray">
            <a:xfrm>
              <a:off x="1311" y="597"/>
              <a:ext cx="600" cy="589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gamma/>
                    <a:shade val="79216"/>
                    <a:invGamma/>
                  </a:srgbClr>
                </a:gs>
                <a:gs pos="100000">
                  <a:srgbClr val="D6E1E2">
                    <a:alpha val="48000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vert="eaVert" wrap="none" anchor="ctr"/>
            <a:lstStyle/>
            <a:p>
              <a:endParaRPr lang="zh-TW" altLang="en-US"/>
            </a:p>
          </p:txBody>
        </p:sp>
        <p:sp>
          <p:nvSpPr>
            <p:cNvPr id="55" name="Oval 124"/>
            <p:cNvSpPr>
              <a:spLocks noChangeArrowheads="1"/>
            </p:cNvSpPr>
            <p:nvPr/>
          </p:nvSpPr>
          <p:spPr bwMode="gray">
            <a:xfrm>
              <a:off x="1346" y="613"/>
              <a:ext cx="533" cy="479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gamma/>
                    <a:tint val="0"/>
                    <a:invGamma/>
                  </a:srgbClr>
                </a:gs>
                <a:gs pos="100000">
                  <a:srgbClr val="D6E1E2">
                    <a:alpha val="38000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vert="eaVert" wrap="none" anchor="ctr"/>
            <a:lstStyle/>
            <a:p>
              <a:endParaRPr lang="zh-TW" altLang="en-US"/>
            </a:p>
          </p:txBody>
        </p:sp>
      </p:grpSp>
      <p:sp>
        <p:nvSpPr>
          <p:cNvPr id="47" name="Text Box 125"/>
          <p:cNvSpPr txBox="1">
            <a:spLocks noChangeArrowheads="1"/>
          </p:cNvSpPr>
          <p:nvPr/>
        </p:nvSpPr>
        <p:spPr bwMode="gray">
          <a:xfrm>
            <a:off x="6826250" y="1924050"/>
            <a:ext cx="354013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altLang="zh-TW" sz="2400">
                <a:solidFill>
                  <a:srgbClr val="000000"/>
                </a:solidFill>
                <a:ea typeface="新細明體" charset="-120"/>
              </a:rPr>
              <a:t>3</a:t>
            </a:r>
            <a:endParaRPr lang="en-US" altLang="zh-TW">
              <a:ea typeface="新細明體" charset="-120"/>
            </a:endParaRPr>
          </a:p>
        </p:txBody>
      </p:sp>
      <p:sp>
        <p:nvSpPr>
          <p:cNvPr id="48" name="Text Box 126"/>
          <p:cNvSpPr txBox="1">
            <a:spLocks noChangeArrowheads="1"/>
          </p:cNvSpPr>
          <p:nvPr/>
        </p:nvSpPr>
        <p:spPr bwMode="gray">
          <a:xfrm>
            <a:off x="6019800" y="2593975"/>
            <a:ext cx="2057400" cy="92333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just"/>
            <a:r>
              <a:rPr lang="zh-TW" altLang="en-US" dirty="0" smtClean="0">
                <a:latin typeface="+mn-ea"/>
              </a:rPr>
              <a:t>收到別人的廣播，需停止挖礦，驗證帳本有效否。</a:t>
            </a:r>
            <a:endParaRPr lang="en-US" altLang="zh-TW" dirty="0">
              <a:latin typeface="+mn-ea"/>
            </a:endParaRPr>
          </a:p>
        </p:txBody>
      </p:sp>
      <p:grpSp>
        <p:nvGrpSpPr>
          <p:cNvPr id="58" name="群組 57"/>
          <p:cNvGrpSpPr/>
          <p:nvPr/>
        </p:nvGrpSpPr>
        <p:grpSpPr>
          <a:xfrm>
            <a:off x="5937250" y="4077072"/>
            <a:ext cx="2163763" cy="869950"/>
            <a:chOff x="5937250" y="4997450"/>
            <a:chExt cx="2163763" cy="869950"/>
          </a:xfrm>
        </p:grpSpPr>
        <p:sp>
          <p:nvSpPr>
            <p:cNvPr id="49" name="AutoShape 127"/>
            <p:cNvSpPr>
              <a:spLocks noChangeArrowheads="1"/>
            </p:cNvSpPr>
            <p:nvPr/>
          </p:nvSpPr>
          <p:spPr bwMode="gray">
            <a:xfrm>
              <a:off x="5937250" y="4997450"/>
              <a:ext cx="2163763" cy="869950"/>
            </a:xfrm>
            <a:prstGeom prst="roundRect">
              <a:avLst>
                <a:gd name="adj" fmla="val 40389"/>
              </a:avLst>
            </a:prstGeom>
            <a:gradFill rotWithShape="1">
              <a:gsLst>
                <a:gs pos="0">
                  <a:srgbClr val="6F9DB7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50" name="AutoShape 128"/>
            <p:cNvSpPr>
              <a:spLocks noChangeArrowheads="1"/>
            </p:cNvSpPr>
            <p:nvPr/>
          </p:nvSpPr>
          <p:spPr bwMode="gray">
            <a:xfrm>
              <a:off x="5981700" y="5021263"/>
              <a:ext cx="2070100" cy="773113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98BAAF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393144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71"/>
          <p:cNvSpPr>
            <a:spLocks noChangeArrowheads="1"/>
          </p:cNvSpPr>
          <p:nvPr/>
        </p:nvSpPr>
        <p:spPr bwMode="gray">
          <a:xfrm>
            <a:off x="1143000" y="1981200"/>
            <a:ext cx="3833813" cy="3833813"/>
          </a:xfrm>
          <a:custGeom>
            <a:avLst/>
            <a:gdLst>
              <a:gd name="G0" fmla="+- 1914 0 0"/>
              <a:gd name="G1" fmla="+- 21600 0 1914"/>
              <a:gd name="G2" fmla="+- 21600 0 1914"/>
              <a:gd name="G3" fmla="*/ G0 2929 10000"/>
              <a:gd name="G4" fmla="+- 21600 0 G3"/>
              <a:gd name="G5" fmla="+- 21600 0 G3"/>
              <a:gd name="T0" fmla="*/ 10800 w 21600"/>
              <a:gd name="T1" fmla="*/ 0 h 21600"/>
              <a:gd name="T2" fmla="*/ 3163 w 21600"/>
              <a:gd name="T3" fmla="*/ 3163 h 21600"/>
              <a:gd name="T4" fmla="*/ 0 w 21600"/>
              <a:gd name="T5" fmla="*/ 10800 h 21600"/>
              <a:gd name="T6" fmla="*/ 3163 w 21600"/>
              <a:gd name="T7" fmla="*/ 18437 h 21600"/>
              <a:gd name="T8" fmla="*/ 10800 w 21600"/>
              <a:gd name="T9" fmla="*/ 21600 h 21600"/>
              <a:gd name="T10" fmla="*/ 18437 w 21600"/>
              <a:gd name="T11" fmla="*/ 18437 h 21600"/>
              <a:gd name="T12" fmla="*/ 21600 w 21600"/>
              <a:gd name="T13" fmla="*/ 10800 h 21600"/>
              <a:gd name="T14" fmla="*/ 18437 w 21600"/>
              <a:gd name="T15" fmla="*/ 3163 h 21600"/>
              <a:gd name="T16" fmla="*/ 3163 w 21600"/>
              <a:gd name="T17" fmla="*/ 3163 h 21600"/>
              <a:gd name="T18" fmla="*/ 18437 w 21600"/>
              <a:gd name="T19" fmla="*/ 184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914" y="10800"/>
                </a:moveTo>
                <a:cubicBezTo>
                  <a:pt x="1914" y="15708"/>
                  <a:pt x="5892" y="19686"/>
                  <a:pt x="10800" y="19686"/>
                </a:cubicBezTo>
                <a:cubicBezTo>
                  <a:pt x="15708" y="19686"/>
                  <a:pt x="19686" y="15708"/>
                  <a:pt x="19686" y="10800"/>
                </a:cubicBezTo>
                <a:cubicBezTo>
                  <a:pt x="19686" y="5892"/>
                  <a:pt x="15708" y="1914"/>
                  <a:pt x="10800" y="1914"/>
                </a:cubicBezTo>
                <a:cubicBezTo>
                  <a:pt x="5892" y="1914"/>
                  <a:pt x="1914" y="5892"/>
                  <a:pt x="1914" y="10800"/>
                </a:cubicBezTo>
                <a:close/>
              </a:path>
            </a:pathLst>
          </a:custGeom>
          <a:gradFill rotWithShape="1">
            <a:gsLst>
              <a:gs pos="0">
                <a:srgbClr val="000000"/>
              </a:gs>
              <a:gs pos="39999">
                <a:srgbClr val="0A128C"/>
              </a:gs>
              <a:gs pos="70000">
                <a:srgbClr val="181CC7"/>
              </a:gs>
              <a:gs pos="88000">
                <a:srgbClr val="7005D4"/>
              </a:gs>
              <a:gs pos="100000">
                <a:srgbClr val="8C3D91"/>
              </a:gs>
            </a:gsLst>
            <a:lin ang="0" scaled="0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>
              <a:latin typeface="+mn-ea"/>
            </a:endParaRPr>
          </a:p>
        </p:txBody>
      </p:sp>
      <p:sp>
        <p:nvSpPr>
          <p:cNvPr id="5" name="Oval 72"/>
          <p:cNvSpPr>
            <a:spLocks noChangeArrowheads="1"/>
          </p:cNvSpPr>
          <p:nvPr/>
        </p:nvSpPr>
        <p:spPr bwMode="gray">
          <a:xfrm>
            <a:off x="1447800" y="2297906"/>
            <a:ext cx="3200400" cy="3200400"/>
          </a:xfrm>
          <a:prstGeom prst="ellipse">
            <a:avLst/>
          </a:prstGeom>
          <a:gradFill flip="none" rotWithShape="1">
            <a:gsLst>
              <a:gs pos="0">
                <a:srgbClr val="000082"/>
              </a:gs>
              <a:gs pos="30000">
                <a:srgbClr val="66008F"/>
              </a:gs>
              <a:gs pos="64999">
                <a:srgbClr val="BA0066"/>
              </a:gs>
              <a:gs pos="89999">
                <a:srgbClr val="FF0000"/>
              </a:gs>
              <a:gs pos="100000">
                <a:srgbClr val="FF8200"/>
              </a:gs>
            </a:gsLst>
            <a:lin ang="5400000" scaled="0"/>
            <a:tileRect r="-100000" b="-100000"/>
          </a:gradFill>
          <a:ln w="28575" algn="ctr">
            <a:solidFill>
              <a:srgbClr val="FFFFFF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>
              <a:latin typeface="+mn-ea"/>
            </a:endParaRPr>
          </a:p>
        </p:txBody>
      </p:sp>
      <p:sp>
        <p:nvSpPr>
          <p:cNvPr id="6" name="AutoShape 73"/>
          <p:cNvSpPr>
            <a:spLocks noChangeArrowheads="1"/>
          </p:cNvSpPr>
          <p:nvPr/>
        </p:nvSpPr>
        <p:spPr bwMode="gray">
          <a:xfrm>
            <a:off x="3967422" y="2636912"/>
            <a:ext cx="3852000" cy="54000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FFFFFF"/>
              </a:gs>
              <a:gs pos="7001">
                <a:srgbClr val="E6E6E6"/>
              </a:gs>
              <a:gs pos="32001">
                <a:srgbClr val="7D8496"/>
              </a:gs>
              <a:gs pos="47000">
                <a:srgbClr val="E6E6E6"/>
              </a:gs>
              <a:gs pos="85001">
                <a:srgbClr val="7D8496"/>
              </a:gs>
              <a:gs pos="100000">
                <a:srgbClr val="E6E6E6"/>
              </a:gs>
            </a:gsLst>
            <a:lin ang="0" scaled="0"/>
          </a:gradFill>
          <a:ln w="38100" algn="ctr">
            <a:solidFill>
              <a:srgbClr val="80808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0" hangingPunct="0"/>
            <a:r>
              <a:rPr lang="zh-TW" altLang="en-US" b="1" dirty="0">
                <a:latin typeface="+mn-ea"/>
              </a:rPr>
              <a:t>每個礦工都有</a:t>
            </a:r>
            <a:endParaRPr lang="en-US" altLang="zh-TW" b="1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7" name="AutoShape 74"/>
          <p:cNvSpPr>
            <a:spLocks noChangeArrowheads="1"/>
          </p:cNvSpPr>
          <p:nvPr/>
        </p:nvSpPr>
        <p:spPr bwMode="gray">
          <a:xfrm>
            <a:off x="4392408" y="3332989"/>
            <a:ext cx="3852000" cy="54000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0" scaled="0"/>
          </a:gradFill>
          <a:ln w="38100" algn="ctr">
            <a:solidFill>
              <a:srgbClr val="80808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0" hangingPunct="0"/>
            <a:r>
              <a:rPr lang="zh-TW" altLang="en-US" b="1" dirty="0">
                <a:latin typeface="+mn-ea"/>
              </a:rPr>
              <a:t>生成的編號與帳本上的內容有關</a:t>
            </a:r>
            <a:endParaRPr lang="en-US" altLang="zh-TW" b="1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8" name="AutoShape 75"/>
          <p:cNvSpPr>
            <a:spLocks noChangeArrowheads="1"/>
          </p:cNvSpPr>
          <p:nvPr/>
        </p:nvSpPr>
        <p:spPr bwMode="gray">
          <a:xfrm>
            <a:off x="4392408" y="4029066"/>
            <a:ext cx="3852000" cy="54000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FFFFFF"/>
              </a:gs>
              <a:gs pos="7001">
                <a:srgbClr val="E6E6E6"/>
              </a:gs>
              <a:gs pos="32001">
                <a:srgbClr val="7D8496"/>
              </a:gs>
              <a:gs pos="47000">
                <a:srgbClr val="E6E6E6"/>
              </a:gs>
              <a:gs pos="85001">
                <a:srgbClr val="7D8496"/>
              </a:gs>
              <a:gs pos="100000">
                <a:srgbClr val="E6E6E6"/>
              </a:gs>
            </a:gsLst>
            <a:lin ang="0" scaled="0"/>
          </a:gradFill>
          <a:ln w="38100" algn="ctr">
            <a:solidFill>
              <a:srgbClr val="80808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0" hangingPunct="0"/>
            <a:r>
              <a:rPr lang="zh-TW" altLang="en-US" b="1" dirty="0">
                <a:latin typeface="+mn-ea"/>
              </a:rPr>
              <a:t>非常敏感</a:t>
            </a:r>
            <a:endParaRPr lang="en-US" altLang="zh-TW" b="1" dirty="0">
              <a:latin typeface="+mn-ea"/>
            </a:endParaRPr>
          </a:p>
        </p:txBody>
      </p:sp>
      <p:sp>
        <p:nvSpPr>
          <p:cNvPr id="9" name="AutoShape 76"/>
          <p:cNvSpPr>
            <a:spLocks noChangeArrowheads="1"/>
          </p:cNvSpPr>
          <p:nvPr/>
        </p:nvSpPr>
        <p:spPr bwMode="gray">
          <a:xfrm>
            <a:off x="3967422" y="4725144"/>
            <a:ext cx="3852000" cy="54000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0" scaled="0"/>
          </a:gradFill>
          <a:ln w="38100" algn="ctr">
            <a:solidFill>
              <a:srgbClr val="80808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0" hangingPunct="0"/>
            <a:r>
              <a:rPr lang="zh-TW" altLang="en-US" b="1" dirty="0">
                <a:latin typeface="+mn-ea"/>
              </a:rPr>
              <a:t>驗證保密簽章</a:t>
            </a:r>
            <a:endParaRPr lang="en-US" altLang="zh-TW" b="1" dirty="0">
              <a:latin typeface="+mn-ea"/>
            </a:endParaRPr>
          </a:p>
        </p:txBody>
      </p:sp>
      <p:sp>
        <p:nvSpPr>
          <p:cNvPr id="11" name="Text Box 78"/>
          <p:cNvSpPr txBox="1">
            <a:spLocks noChangeArrowheads="1"/>
          </p:cNvSpPr>
          <p:nvPr/>
        </p:nvSpPr>
        <p:spPr bwMode="gray">
          <a:xfrm>
            <a:off x="2141281" y="3359497"/>
            <a:ext cx="1826141" cy="107721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none">
            <a:spAutoFit/>
          </a:bodyPr>
          <a:lstStyle/>
          <a:p>
            <a:pPr algn="ctr" eaLnBrk="0" hangingPunct="0"/>
            <a:r>
              <a:rPr lang="zh-TW" altLang="en-US" sz="3200" b="1" dirty="0" smtClean="0">
                <a:solidFill>
                  <a:srgbClr val="FFFFFF"/>
                </a:solidFill>
                <a:latin typeface="+mn-ea"/>
              </a:rPr>
              <a:t>帳本編號</a:t>
            </a:r>
            <a:endParaRPr lang="en-US" altLang="zh-TW" sz="3200" b="1" dirty="0" smtClean="0">
              <a:solidFill>
                <a:srgbClr val="FFFFFF"/>
              </a:solidFill>
              <a:latin typeface="+mn-ea"/>
            </a:endParaRPr>
          </a:p>
          <a:p>
            <a:pPr algn="ctr" eaLnBrk="0" hangingPunct="0"/>
            <a:r>
              <a:rPr lang="zh-TW" altLang="en-US" sz="3200" b="1" dirty="0" smtClean="0">
                <a:solidFill>
                  <a:srgbClr val="FFFFFF"/>
                </a:solidFill>
                <a:latin typeface="+mn-ea"/>
              </a:rPr>
              <a:t>產生器</a:t>
            </a:r>
            <a:endParaRPr lang="en-US" altLang="zh-TW" sz="3200" b="1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15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zh-TW" altLang="en-US" dirty="0"/>
              <a:t>帳本編號生成</a:t>
            </a:r>
            <a:r>
              <a:rPr lang="zh-TW" altLang="en-US" dirty="0" smtClean="0"/>
              <a:t>器</a:t>
            </a:r>
            <a:endParaRPr lang="zh-TW" altLang="en-US" dirty="0"/>
          </a:p>
        </p:txBody>
      </p:sp>
      <p:pic>
        <p:nvPicPr>
          <p:cNvPr id="16" name="Picture 12" descr="「triangle icon」的圖片搜尋結果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6034" y="548680"/>
            <a:ext cx="601216" cy="601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4564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12742" y="2414791"/>
            <a:ext cx="3827801" cy="173428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1600" dirty="0"/>
              <a:t>交易清單：</a:t>
            </a:r>
            <a:endParaRPr lang="en-US" altLang="zh-TW" sz="1600" dirty="0"/>
          </a:p>
          <a:p>
            <a:r>
              <a:rPr lang="en-US" altLang="zh-TW" sz="1600" dirty="0"/>
              <a:t>0x111…111 -&gt; 0x222…222(10)</a:t>
            </a:r>
          </a:p>
          <a:p>
            <a:r>
              <a:rPr lang="en-US" altLang="zh-TW" sz="1600" dirty="0"/>
              <a:t>0x333…333 -&gt; 0x444…444(3)</a:t>
            </a:r>
          </a:p>
          <a:p>
            <a:r>
              <a:rPr lang="en-US" altLang="zh-TW" sz="1600" dirty="0"/>
              <a:t>…</a:t>
            </a:r>
          </a:p>
          <a:p>
            <a:r>
              <a:rPr lang="zh-TW" altLang="en-US" sz="1600" dirty="0"/>
              <a:t>上一</a:t>
            </a:r>
            <a:r>
              <a:rPr lang="zh-TW" altLang="en-US" sz="1600" dirty="0" smtClean="0"/>
              <a:t>帳本編號：</a:t>
            </a:r>
            <a:r>
              <a:rPr lang="en-US" altLang="zh-TW" sz="1600" dirty="0" smtClean="0"/>
              <a:t>0x00004835…654</a:t>
            </a:r>
            <a:endParaRPr lang="en-US" altLang="zh-TW" sz="1600" dirty="0"/>
          </a:p>
          <a:p>
            <a:r>
              <a:rPr lang="zh-TW" altLang="en-US" sz="1600" dirty="0"/>
              <a:t>幸運數字</a:t>
            </a:r>
            <a:r>
              <a:rPr lang="zh-TW" altLang="en-US" sz="1600" dirty="0" smtClean="0"/>
              <a:t>：</a:t>
            </a:r>
            <a:r>
              <a:rPr lang="en-US" altLang="zh-TW" sz="1600" dirty="0" smtClean="0"/>
              <a:t>123</a:t>
            </a:r>
          </a:p>
          <a:p>
            <a:r>
              <a:rPr lang="zh-TW" altLang="en-US" sz="1600" dirty="0" smtClean="0"/>
              <a:t>本次帳本編號</a:t>
            </a:r>
            <a:r>
              <a:rPr lang="zh-TW" altLang="en-US" sz="1600" dirty="0"/>
              <a:t>（</a:t>
            </a:r>
            <a:r>
              <a:rPr lang="zh-TW" altLang="en-US" sz="1600" dirty="0" smtClean="0"/>
              <a:t>手寫無效，共</a:t>
            </a:r>
            <a:r>
              <a:rPr lang="en-US" altLang="zh-TW" sz="1600" dirty="0" smtClean="0"/>
              <a:t>256</a:t>
            </a:r>
            <a:r>
              <a:rPr lang="zh-TW" altLang="en-US" sz="1600" dirty="0" smtClean="0"/>
              <a:t>碼）</a:t>
            </a:r>
            <a:r>
              <a:rPr lang="zh-TW" altLang="en-US" sz="1600" dirty="0"/>
              <a:t>：</a:t>
            </a:r>
          </a:p>
        </p:txBody>
      </p:sp>
      <p:sp>
        <p:nvSpPr>
          <p:cNvPr id="13" name="矩形 12"/>
          <p:cNvSpPr/>
          <p:nvPr/>
        </p:nvSpPr>
        <p:spPr>
          <a:xfrm>
            <a:off x="5316199" y="2414791"/>
            <a:ext cx="3827801" cy="173428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1600" dirty="0"/>
              <a:t>交易清單：</a:t>
            </a:r>
            <a:endParaRPr lang="en-US" altLang="zh-TW" sz="1600" dirty="0"/>
          </a:p>
          <a:p>
            <a:r>
              <a:rPr lang="en-US" altLang="zh-TW" sz="1600" dirty="0"/>
              <a:t>0x111…111 -&gt; 0x222…222(10)</a:t>
            </a:r>
          </a:p>
          <a:p>
            <a:r>
              <a:rPr lang="en-US" altLang="zh-TW" sz="1600" dirty="0"/>
              <a:t>0x333…333 -&gt; 0x444…444(3)</a:t>
            </a:r>
          </a:p>
          <a:p>
            <a:r>
              <a:rPr lang="en-US" altLang="zh-TW" sz="1600" dirty="0"/>
              <a:t>…</a:t>
            </a:r>
          </a:p>
          <a:p>
            <a:r>
              <a:rPr lang="zh-TW" altLang="en-US" sz="1600" dirty="0"/>
              <a:t>上一</a:t>
            </a:r>
            <a:r>
              <a:rPr lang="zh-TW" altLang="en-US" sz="1600" dirty="0" smtClean="0"/>
              <a:t>帳本編號：</a:t>
            </a:r>
            <a:r>
              <a:rPr lang="en-US" altLang="zh-TW" sz="1600" dirty="0" smtClean="0"/>
              <a:t>0x00004835…654</a:t>
            </a:r>
            <a:endParaRPr lang="en-US" altLang="zh-TW" sz="1600" dirty="0"/>
          </a:p>
          <a:p>
            <a:r>
              <a:rPr lang="zh-TW" altLang="en-US" sz="1600" dirty="0"/>
              <a:t>幸運數字</a:t>
            </a:r>
            <a:r>
              <a:rPr lang="zh-TW" altLang="en-US" sz="1600" dirty="0" smtClean="0"/>
              <a:t>：</a:t>
            </a:r>
            <a:r>
              <a:rPr lang="en-US" altLang="zh-TW" sz="1600" dirty="0" smtClean="0"/>
              <a:t>123</a:t>
            </a:r>
          </a:p>
          <a:p>
            <a:r>
              <a:rPr lang="zh-TW" altLang="en-US" sz="1600" dirty="0" smtClean="0"/>
              <a:t>本次帳本編號：</a:t>
            </a:r>
            <a:r>
              <a:rPr lang="en-US" altLang="zh-TW" sz="1600" dirty="0" smtClean="0"/>
              <a:t>0x00004686…654</a:t>
            </a:r>
            <a:endParaRPr lang="zh-TW" altLang="en-US" sz="1600" dirty="0"/>
          </a:p>
        </p:txBody>
      </p:sp>
      <p:pic>
        <p:nvPicPr>
          <p:cNvPr id="14" name="Picture 12" descr="「triangle icon」的圖片搜尋結果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1558" y="2981327"/>
            <a:ext cx="601216" cy="601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直線接點 16"/>
          <p:cNvCxnSpPr>
            <a:stCxn id="12" idx="3"/>
          </p:cNvCxnSpPr>
          <p:nvPr/>
        </p:nvCxnSpPr>
        <p:spPr>
          <a:xfrm flipV="1">
            <a:off x="3840543" y="3281935"/>
            <a:ext cx="600183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接點 17"/>
          <p:cNvCxnSpPr/>
          <p:nvPr/>
        </p:nvCxnSpPr>
        <p:spPr>
          <a:xfrm flipV="1">
            <a:off x="4710058" y="3273970"/>
            <a:ext cx="600183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帳本編號生成</a:t>
            </a:r>
            <a:r>
              <a:rPr lang="zh-TW" altLang="en-US" dirty="0" smtClean="0"/>
              <a:t>器範例</a:t>
            </a:r>
            <a:endParaRPr lang="zh-TW" altLang="en-US" dirty="0"/>
          </a:p>
        </p:txBody>
      </p:sp>
      <p:pic>
        <p:nvPicPr>
          <p:cNvPr id="9" name="Picture 12" descr="「triangle icon」的圖片搜尋結果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548680"/>
            <a:ext cx="601216" cy="601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3846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0" y="1124744"/>
            <a:ext cx="3827801" cy="173428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1600" dirty="0"/>
              <a:t>交易清單：</a:t>
            </a:r>
            <a:endParaRPr lang="en-US" altLang="zh-TW" sz="1600" dirty="0"/>
          </a:p>
          <a:p>
            <a:r>
              <a:rPr lang="en-US" altLang="zh-TW" sz="1600" dirty="0"/>
              <a:t>0x111…111 -&gt; 0x222…222(10)</a:t>
            </a:r>
          </a:p>
          <a:p>
            <a:r>
              <a:rPr lang="en-US" altLang="zh-TW" sz="1600" dirty="0"/>
              <a:t>0x333…333 -&gt; 0x444…444(3)</a:t>
            </a:r>
          </a:p>
          <a:p>
            <a:r>
              <a:rPr lang="en-US" altLang="zh-TW" sz="1600" dirty="0"/>
              <a:t>…</a:t>
            </a:r>
          </a:p>
          <a:p>
            <a:r>
              <a:rPr lang="zh-TW" altLang="en-US" sz="1600" dirty="0"/>
              <a:t>上一</a:t>
            </a:r>
            <a:r>
              <a:rPr lang="zh-TW" altLang="en-US" sz="1600" dirty="0" smtClean="0"/>
              <a:t>帳本編號：</a:t>
            </a:r>
            <a:r>
              <a:rPr lang="en-US" altLang="zh-TW" sz="1600" dirty="0" smtClean="0"/>
              <a:t>0x00004835…654</a:t>
            </a:r>
            <a:endParaRPr lang="en-US" altLang="zh-TW" sz="1600" dirty="0"/>
          </a:p>
          <a:p>
            <a:r>
              <a:rPr lang="zh-TW" altLang="en-US" sz="1600" dirty="0"/>
              <a:t>幸運數字</a:t>
            </a:r>
            <a:r>
              <a:rPr lang="zh-TW" altLang="en-US" sz="1600" dirty="0" smtClean="0"/>
              <a:t>：</a:t>
            </a:r>
            <a:r>
              <a:rPr lang="en-US" altLang="zh-TW" sz="1600" dirty="0" smtClean="0"/>
              <a:t>123</a:t>
            </a:r>
          </a:p>
          <a:p>
            <a:r>
              <a:rPr lang="zh-TW" altLang="en-US" sz="1600" dirty="0" smtClean="0"/>
              <a:t>本次帳本編號</a:t>
            </a:r>
            <a:r>
              <a:rPr lang="zh-TW" altLang="en-US" sz="1600" dirty="0"/>
              <a:t>（</a:t>
            </a:r>
            <a:r>
              <a:rPr lang="zh-TW" altLang="en-US" sz="1600" dirty="0" smtClean="0"/>
              <a:t>手寫無效，共</a:t>
            </a:r>
            <a:r>
              <a:rPr lang="en-US" altLang="zh-TW" sz="1600" dirty="0" smtClean="0"/>
              <a:t>256</a:t>
            </a:r>
            <a:r>
              <a:rPr lang="zh-TW" altLang="en-US" sz="1600" dirty="0" smtClean="0"/>
              <a:t>碼）</a:t>
            </a:r>
            <a:r>
              <a:rPr lang="zh-TW" altLang="en-US" sz="1600" dirty="0"/>
              <a:t>：</a:t>
            </a:r>
          </a:p>
        </p:txBody>
      </p:sp>
      <p:sp>
        <p:nvSpPr>
          <p:cNvPr id="12" name="矩形 11"/>
          <p:cNvSpPr/>
          <p:nvPr/>
        </p:nvSpPr>
        <p:spPr>
          <a:xfrm>
            <a:off x="-1" y="3101084"/>
            <a:ext cx="3827801" cy="173428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1600" dirty="0"/>
              <a:t>交易清單：</a:t>
            </a:r>
            <a:endParaRPr lang="en-US" altLang="zh-TW" sz="1600" dirty="0"/>
          </a:p>
          <a:p>
            <a:r>
              <a:rPr lang="en-US" altLang="zh-TW" sz="1600" dirty="0"/>
              <a:t>0x111…111 -&gt; 0x222…222(10)</a:t>
            </a:r>
          </a:p>
          <a:p>
            <a:r>
              <a:rPr lang="en-US" altLang="zh-TW" sz="1600" dirty="0"/>
              <a:t>0x333…333 -&gt; 0x444…444(3)</a:t>
            </a:r>
          </a:p>
          <a:p>
            <a:r>
              <a:rPr lang="en-US" altLang="zh-TW" sz="1600" dirty="0"/>
              <a:t>…</a:t>
            </a:r>
          </a:p>
          <a:p>
            <a:r>
              <a:rPr lang="zh-TW" altLang="en-US" sz="1600" dirty="0"/>
              <a:t>上一</a:t>
            </a:r>
            <a:r>
              <a:rPr lang="zh-TW" altLang="en-US" sz="1600" dirty="0" smtClean="0"/>
              <a:t>帳本編號：</a:t>
            </a:r>
            <a:r>
              <a:rPr lang="en-US" altLang="zh-TW" sz="1600" dirty="0" smtClean="0"/>
              <a:t>0x00004835…654</a:t>
            </a:r>
            <a:endParaRPr lang="en-US" altLang="zh-TW" sz="1600" dirty="0"/>
          </a:p>
          <a:p>
            <a:r>
              <a:rPr lang="zh-TW" altLang="en-US" sz="1600" dirty="0"/>
              <a:t>幸運數字</a:t>
            </a:r>
            <a:r>
              <a:rPr lang="zh-TW" altLang="en-US" sz="1600" dirty="0" smtClean="0"/>
              <a:t>：</a:t>
            </a:r>
            <a:r>
              <a:rPr lang="en-US" altLang="zh-TW" sz="1600" dirty="0" smtClean="0"/>
              <a:t>124</a:t>
            </a:r>
          </a:p>
          <a:p>
            <a:r>
              <a:rPr lang="zh-TW" altLang="en-US" sz="1600" dirty="0" smtClean="0"/>
              <a:t>本次帳本編號</a:t>
            </a:r>
            <a:r>
              <a:rPr lang="zh-TW" altLang="en-US" sz="1600" dirty="0"/>
              <a:t>（</a:t>
            </a:r>
            <a:r>
              <a:rPr lang="zh-TW" altLang="en-US" sz="1600" dirty="0" smtClean="0"/>
              <a:t>手寫無效，共</a:t>
            </a:r>
            <a:r>
              <a:rPr lang="en-US" altLang="zh-TW" sz="1600" dirty="0" smtClean="0"/>
              <a:t>256</a:t>
            </a:r>
            <a:r>
              <a:rPr lang="zh-TW" altLang="en-US" sz="1600" dirty="0" smtClean="0"/>
              <a:t>碼）</a:t>
            </a:r>
            <a:r>
              <a:rPr lang="zh-TW" altLang="en-US" sz="1600" dirty="0"/>
              <a:t>：</a:t>
            </a:r>
          </a:p>
        </p:txBody>
      </p:sp>
      <p:sp>
        <p:nvSpPr>
          <p:cNvPr id="13" name="矩形 12"/>
          <p:cNvSpPr/>
          <p:nvPr/>
        </p:nvSpPr>
        <p:spPr>
          <a:xfrm>
            <a:off x="5303457" y="1124744"/>
            <a:ext cx="3827801" cy="173428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1600" dirty="0"/>
              <a:t>交易清單：</a:t>
            </a:r>
            <a:endParaRPr lang="en-US" altLang="zh-TW" sz="1600" dirty="0"/>
          </a:p>
          <a:p>
            <a:r>
              <a:rPr lang="en-US" altLang="zh-TW" sz="1600" dirty="0"/>
              <a:t>0x111…111 -&gt; 0x222…222(10)</a:t>
            </a:r>
          </a:p>
          <a:p>
            <a:r>
              <a:rPr lang="en-US" altLang="zh-TW" sz="1600" dirty="0"/>
              <a:t>0x333…333 -&gt; 0x444…444(3)</a:t>
            </a:r>
          </a:p>
          <a:p>
            <a:r>
              <a:rPr lang="en-US" altLang="zh-TW" sz="1600" dirty="0"/>
              <a:t>…</a:t>
            </a:r>
          </a:p>
          <a:p>
            <a:r>
              <a:rPr lang="zh-TW" altLang="en-US" sz="1600" dirty="0"/>
              <a:t>上一</a:t>
            </a:r>
            <a:r>
              <a:rPr lang="zh-TW" altLang="en-US" sz="1600" dirty="0" smtClean="0"/>
              <a:t>帳本編號：</a:t>
            </a:r>
            <a:r>
              <a:rPr lang="en-US" altLang="zh-TW" sz="1600" dirty="0" smtClean="0"/>
              <a:t>0x00004835…654</a:t>
            </a:r>
            <a:endParaRPr lang="en-US" altLang="zh-TW" sz="1600" dirty="0"/>
          </a:p>
          <a:p>
            <a:r>
              <a:rPr lang="zh-TW" altLang="en-US" sz="1600" dirty="0"/>
              <a:t>幸運數字</a:t>
            </a:r>
            <a:r>
              <a:rPr lang="zh-TW" altLang="en-US" sz="1600" dirty="0" smtClean="0"/>
              <a:t>：</a:t>
            </a:r>
            <a:r>
              <a:rPr lang="en-US" altLang="zh-TW" sz="1600" dirty="0" smtClean="0"/>
              <a:t>123</a:t>
            </a:r>
          </a:p>
          <a:p>
            <a:r>
              <a:rPr lang="zh-TW" altLang="en-US" sz="1600" dirty="0" smtClean="0"/>
              <a:t>本次帳本編號：</a:t>
            </a:r>
            <a:r>
              <a:rPr lang="en-US" altLang="zh-TW" sz="1600" dirty="0" smtClean="0"/>
              <a:t>0x10434686…654</a:t>
            </a:r>
            <a:endParaRPr lang="zh-TW" altLang="en-US" sz="1600" dirty="0"/>
          </a:p>
        </p:txBody>
      </p:sp>
      <p:sp>
        <p:nvSpPr>
          <p:cNvPr id="14" name="矩形 13"/>
          <p:cNvSpPr/>
          <p:nvPr/>
        </p:nvSpPr>
        <p:spPr>
          <a:xfrm>
            <a:off x="5303457" y="3114032"/>
            <a:ext cx="3827801" cy="173428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1600" dirty="0"/>
              <a:t>交易清單：</a:t>
            </a:r>
            <a:endParaRPr lang="en-US" altLang="zh-TW" sz="1600" dirty="0"/>
          </a:p>
          <a:p>
            <a:r>
              <a:rPr lang="en-US" altLang="zh-TW" sz="1600" dirty="0"/>
              <a:t>0x111…111 -&gt; 0x222…222(10)</a:t>
            </a:r>
          </a:p>
          <a:p>
            <a:r>
              <a:rPr lang="en-US" altLang="zh-TW" sz="1600" dirty="0"/>
              <a:t>0x333…333 -&gt; 0x444…444(3)</a:t>
            </a:r>
          </a:p>
          <a:p>
            <a:r>
              <a:rPr lang="en-US" altLang="zh-TW" sz="1600" dirty="0"/>
              <a:t>…</a:t>
            </a:r>
          </a:p>
          <a:p>
            <a:r>
              <a:rPr lang="zh-TW" altLang="en-US" sz="1600" dirty="0"/>
              <a:t>上一</a:t>
            </a:r>
            <a:r>
              <a:rPr lang="zh-TW" altLang="en-US" sz="1600" dirty="0" smtClean="0"/>
              <a:t>帳本編號：</a:t>
            </a:r>
            <a:r>
              <a:rPr lang="en-US" altLang="zh-TW" sz="1600" dirty="0" smtClean="0"/>
              <a:t>0x00004835…654</a:t>
            </a:r>
            <a:endParaRPr lang="en-US" altLang="zh-TW" sz="1600" dirty="0"/>
          </a:p>
          <a:p>
            <a:r>
              <a:rPr lang="zh-TW" altLang="en-US" sz="1600" dirty="0"/>
              <a:t>幸運數字</a:t>
            </a:r>
            <a:r>
              <a:rPr lang="zh-TW" altLang="en-US" sz="1600" dirty="0" smtClean="0"/>
              <a:t>：</a:t>
            </a:r>
            <a:r>
              <a:rPr lang="en-US" altLang="zh-TW" sz="1600" dirty="0" smtClean="0"/>
              <a:t>124</a:t>
            </a:r>
          </a:p>
          <a:p>
            <a:r>
              <a:rPr lang="zh-TW" altLang="en-US" sz="1600" dirty="0" smtClean="0"/>
              <a:t>本次帳本編號：</a:t>
            </a:r>
            <a:r>
              <a:rPr lang="en-US" altLang="zh-TW" sz="1600" dirty="0" smtClean="0"/>
              <a:t>0x04568086…457</a:t>
            </a:r>
            <a:endParaRPr lang="zh-TW" altLang="en-US" sz="1600" dirty="0"/>
          </a:p>
        </p:txBody>
      </p:sp>
      <p:pic>
        <p:nvPicPr>
          <p:cNvPr id="15" name="Picture 12" descr="「triangle icon」的圖片搜尋結果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8816" y="1691280"/>
            <a:ext cx="601216" cy="601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2" descr="「triangle icon」的圖片搜尋結果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8816" y="3680568"/>
            <a:ext cx="601216" cy="601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矩形 16"/>
          <p:cNvSpPr/>
          <p:nvPr/>
        </p:nvSpPr>
        <p:spPr>
          <a:xfrm>
            <a:off x="12741" y="5138147"/>
            <a:ext cx="3827801" cy="173428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1600" dirty="0"/>
              <a:t>交易清單：</a:t>
            </a:r>
            <a:endParaRPr lang="en-US" altLang="zh-TW" sz="1600" dirty="0"/>
          </a:p>
          <a:p>
            <a:r>
              <a:rPr lang="en-US" altLang="zh-TW" sz="1600" dirty="0"/>
              <a:t>0x111…111 -&gt; 0x222…222(10)</a:t>
            </a:r>
          </a:p>
          <a:p>
            <a:r>
              <a:rPr lang="en-US" altLang="zh-TW" sz="1600" dirty="0"/>
              <a:t>0x333…333 -&gt; 0x444…444(3)</a:t>
            </a:r>
          </a:p>
          <a:p>
            <a:r>
              <a:rPr lang="en-US" altLang="zh-TW" sz="1600" dirty="0"/>
              <a:t>…</a:t>
            </a:r>
          </a:p>
          <a:p>
            <a:r>
              <a:rPr lang="zh-TW" altLang="en-US" sz="1600" dirty="0"/>
              <a:t>上一</a:t>
            </a:r>
            <a:r>
              <a:rPr lang="zh-TW" altLang="en-US" sz="1600" dirty="0" smtClean="0"/>
              <a:t>帳本編號：</a:t>
            </a:r>
            <a:r>
              <a:rPr lang="en-US" altLang="zh-TW" sz="1600" dirty="0" smtClean="0"/>
              <a:t>0x00004835…654</a:t>
            </a:r>
            <a:endParaRPr lang="en-US" altLang="zh-TW" sz="1600" dirty="0"/>
          </a:p>
          <a:p>
            <a:r>
              <a:rPr lang="zh-TW" altLang="en-US" sz="1600" dirty="0"/>
              <a:t>幸運數字</a:t>
            </a:r>
            <a:r>
              <a:rPr lang="zh-TW" altLang="en-US" sz="1600" dirty="0" smtClean="0"/>
              <a:t>：</a:t>
            </a:r>
            <a:r>
              <a:rPr lang="en-US" altLang="zh-TW" sz="1600" dirty="0" smtClean="0"/>
              <a:t>125</a:t>
            </a:r>
          </a:p>
          <a:p>
            <a:r>
              <a:rPr lang="zh-TW" altLang="en-US" sz="1600" dirty="0" smtClean="0"/>
              <a:t>本次帳本編號</a:t>
            </a:r>
            <a:r>
              <a:rPr lang="zh-TW" altLang="en-US" sz="1600" dirty="0"/>
              <a:t>（</a:t>
            </a:r>
            <a:r>
              <a:rPr lang="zh-TW" altLang="en-US" sz="1600" dirty="0" smtClean="0"/>
              <a:t>手寫無效，共</a:t>
            </a:r>
            <a:r>
              <a:rPr lang="en-US" altLang="zh-TW" sz="1600" dirty="0" smtClean="0"/>
              <a:t>256</a:t>
            </a:r>
            <a:r>
              <a:rPr lang="zh-TW" altLang="en-US" sz="1600" dirty="0" smtClean="0"/>
              <a:t>碼）</a:t>
            </a:r>
            <a:r>
              <a:rPr lang="zh-TW" altLang="en-US" sz="1600" dirty="0"/>
              <a:t>：</a:t>
            </a:r>
          </a:p>
        </p:txBody>
      </p:sp>
      <p:sp>
        <p:nvSpPr>
          <p:cNvPr id="18" name="矩形 17"/>
          <p:cNvSpPr/>
          <p:nvPr/>
        </p:nvSpPr>
        <p:spPr>
          <a:xfrm>
            <a:off x="5316199" y="5151095"/>
            <a:ext cx="3827801" cy="173428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1600" dirty="0"/>
              <a:t>交易清單：</a:t>
            </a:r>
            <a:endParaRPr lang="en-US" altLang="zh-TW" sz="1600" dirty="0"/>
          </a:p>
          <a:p>
            <a:r>
              <a:rPr lang="en-US" altLang="zh-TW" sz="1600" dirty="0"/>
              <a:t>0x111…111 -&gt; 0x222…222(10)</a:t>
            </a:r>
          </a:p>
          <a:p>
            <a:r>
              <a:rPr lang="en-US" altLang="zh-TW" sz="1600" dirty="0"/>
              <a:t>0x333…333 -&gt; 0x444…444(3)</a:t>
            </a:r>
          </a:p>
          <a:p>
            <a:r>
              <a:rPr lang="en-US" altLang="zh-TW" sz="1600" dirty="0"/>
              <a:t>…</a:t>
            </a:r>
          </a:p>
          <a:p>
            <a:r>
              <a:rPr lang="zh-TW" altLang="en-US" sz="1600" dirty="0"/>
              <a:t>上一</a:t>
            </a:r>
            <a:r>
              <a:rPr lang="zh-TW" altLang="en-US" sz="1600" dirty="0" smtClean="0"/>
              <a:t>帳本編號：</a:t>
            </a:r>
            <a:r>
              <a:rPr lang="en-US" altLang="zh-TW" sz="1600" dirty="0" smtClean="0"/>
              <a:t>0x00004835…654</a:t>
            </a:r>
            <a:endParaRPr lang="en-US" altLang="zh-TW" sz="1600" dirty="0"/>
          </a:p>
          <a:p>
            <a:r>
              <a:rPr lang="zh-TW" altLang="en-US" sz="1600" dirty="0"/>
              <a:t>幸運數字</a:t>
            </a:r>
            <a:r>
              <a:rPr lang="zh-TW" altLang="en-US" sz="1600" dirty="0" smtClean="0"/>
              <a:t>：</a:t>
            </a:r>
            <a:r>
              <a:rPr lang="en-US" altLang="zh-TW" sz="1600" dirty="0" smtClean="0"/>
              <a:t>125</a:t>
            </a:r>
          </a:p>
          <a:p>
            <a:r>
              <a:rPr lang="zh-TW" altLang="en-US" sz="1600" dirty="0" smtClean="0"/>
              <a:t>本次帳本編號：</a:t>
            </a:r>
            <a:r>
              <a:rPr lang="en-US" altLang="zh-TW" sz="1600" dirty="0" smtClean="0"/>
              <a:t>0x00000086…432</a:t>
            </a:r>
            <a:endParaRPr lang="zh-TW" altLang="en-US" sz="1600" dirty="0"/>
          </a:p>
        </p:txBody>
      </p:sp>
      <p:pic>
        <p:nvPicPr>
          <p:cNvPr id="19" name="Picture 12" descr="「triangle icon」的圖片搜尋結果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1558" y="5717631"/>
            <a:ext cx="601216" cy="601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直線接點 2"/>
          <p:cNvCxnSpPr>
            <a:stCxn id="11" idx="3"/>
          </p:cNvCxnSpPr>
          <p:nvPr/>
        </p:nvCxnSpPr>
        <p:spPr>
          <a:xfrm flipV="1">
            <a:off x="3827801" y="1991888"/>
            <a:ext cx="600183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接點 21"/>
          <p:cNvCxnSpPr/>
          <p:nvPr/>
        </p:nvCxnSpPr>
        <p:spPr>
          <a:xfrm flipV="1">
            <a:off x="4697316" y="1983923"/>
            <a:ext cx="600183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接點 22"/>
          <p:cNvCxnSpPr/>
          <p:nvPr/>
        </p:nvCxnSpPr>
        <p:spPr>
          <a:xfrm flipV="1">
            <a:off x="3827801" y="3968228"/>
            <a:ext cx="600183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/>
          <p:cNvCxnSpPr/>
          <p:nvPr/>
        </p:nvCxnSpPr>
        <p:spPr>
          <a:xfrm flipV="1">
            <a:off x="4707593" y="3981176"/>
            <a:ext cx="600183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接點 24"/>
          <p:cNvCxnSpPr/>
          <p:nvPr/>
        </p:nvCxnSpPr>
        <p:spPr>
          <a:xfrm flipV="1">
            <a:off x="3851208" y="6018239"/>
            <a:ext cx="600183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接點 25"/>
          <p:cNvCxnSpPr/>
          <p:nvPr/>
        </p:nvCxnSpPr>
        <p:spPr>
          <a:xfrm flipV="1">
            <a:off x="4716016" y="6010274"/>
            <a:ext cx="600183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字方塊 4"/>
          <p:cNvSpPr txBox="1"/>
          <p:nvPr/>
        </p:nvSpPr>
        <p:spPr>
          <a:xfrm>
            <a:off x="6596608" y="1330169"/>
            <a:ext cx="223651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8000" dirty="0">
                <a:solidFill>
                  <a:srgbClr val="FF0000"/>
                </a:solidFill>
              </a:rPr>
              <a:t>失敗</a:t>
            </a:r>
          </a:p>
        </p:txBody>
      </p:sp>
      <p:sp>
        <p:nvSpPr>
          <p:cNvPr id="28" name="文字方塊 27"/>
          <p:cNvSpPr txBox="1"/>
          <p:nvPr/>
        </p:nvSpPr>
        <p:spPr>
          <a:xfrm>
            <a:off x="6596608" y="3306508"/>
            <a:ext cx="223651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8000" dirty="0">
                <a:solidFill>
                  <a:srgbClr val="FF0000"/>
                </a:solidFill>
              </a:rPr>
              <a:t>失敗</a:t>
            </a:r>
          </a:p>
        </p:txBody>
      </p:sp>
      <p:sp>
        <p:nvSpPr>
          <p:cNvPr id="29" name="文字方塊 28"/>
          <p:cNvSpPr txBox="1"/>
          <p:nvPr/>
        </p:nvSpPr>
        <p:spPr>
          <a:xfrm>
            <a:off x="6596608" y="5356520"/>
            <a:ext cx="223651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8000" b="1" dirty="0" smtClean="0">
                <a:solidFill>
                  <a:srgbClr val="005828"/>
                </a:solidFill>
              </a:rPr>
              <a:t>成功</a:t>
            </a:r>
            <a:endParaRPr lang="zh-TW" altLang="en-US" sz="8000" b="1" dirty="0">
              <a:solidFill>
                <a:srgbClr val="005828"/>
              </a:solidFill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6999266" y="2830704"/>
            <a:ext cx="461665" cy="281487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zh-TW" dirty="0" smtClean="0"/>
              <a:t>…</a:t>
            </a:r>
            <a:endParaRPr lang="zh-TW" altLang="en-US" dirty="0"/>
          </a:p>
        </p:txBody>
      </p:sp>
      <p:sp>
        <p:nvSpPr>
          <p:cNvPr id="31" name="文字方塊 30"/>
          <p:cNvSpPr txBox="1"/>
          <p:nvPr/>
        </p:nvSpPr>
        <p:spPr>
          <a:xfrm>
            <a:off x="1682850" y="4869160"/>
            <a:ext cx="461665" cy="281487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zh-TW" dirty="0" smtClean="0"/>
              <a:t>…</a:t>
            </a:r>
            <a:endParaRPr lang="zh-TW" altLang="en-US" dirty="0"/>
          </a:p>
        </p:txBody>
      </p:sp>
      <p:sp>
        <p:nvSpPr>
          <p:cNvPr id="32" name="文字方塊 31"/>
          <p:cNvSpPr txBox="1"/>
          <p:nvPr/>
        </p:nvSpPr>
        <p:spPr>
          <a:xfrm>
            <a:off x="6999266" y="4869160"/>
            <a:ext cx="461665" cy="281487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zh-TW" dirty="0" smtClean="0"/>
              <a:t>…</a:t>
            </a:r>
            <a:endParaRPr lang="zh-TW" altLang="en-US" dirty="0"/>
          </a:p>
        </p:txBody>
      </p:sp>
      <p:sp>
        <p:nvSpPr>
          <p:cNvPr id="33" name="文字方塊 32"/>
          <p:cNvSpPr txBox="1"/>
          <p:nvPr/>
        </p:nvSpPr>
        <p:spPr>
          <a:xfrm>
            <a:off x="1691680" y="2859481"/>
            <a:ext cx="461665" cy="281487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zh-TW" dirty="0" smtClean="0"/>
              <a:t>…</a:t>
            </a:r>
            <a:endParaRPr lang="zh-TW" altLang="en-US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礦工的一生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68701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247056" y="3206879"/>
            <a:ext cx="3827801" cy="173428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1600" dirty="0"/>
              <a:t>交易清單：</a:t>
            </a:r>
            <a:endParaRPr lang="en-US" altLang="zh-TW" sz="1600" dirty="0"/>
          </a:p>
          <a:p>
            <a:r>
              <a:rPr lang="en-US" altLang="zh-TW" sz="1600" dirty="0" smtClean="0"/>
              <a:t>0x222…444 </a:t>
            </a:r>
            <a:r>
              <a:rPr lang="en-US" altLang="zh-TW" sz="1600" dirty="0"/>
              <a:t>-&gt; </a:t>
            </a:r>
            <a:r>
              <a:rPr lang="en-US" altLang="zh-TW" sz="1600" dirty="0" smtClean="0"/>
              <a:t>0x352…415(0.5)</a:t>
            </a:r>
            <a:endParaRPr lang="en-US" altLang="zh-TW" sz="1600" dirty="0"/>
          </a:p>
          <a:p>
            <a:r>
              <a:rPr lang="en-US" altLang="zh-TW" sz="1600" dirty="0"/>
              <a:t>0x333…333 -&gt; </a:t>
            </a:r>
            <a:r>
              <a:rPr lang="en-US" altLang="zh-TW" sz="1600" dirty="0" smtClean="0"/>
              <a:t>0x463…778(1)</a:t>
            </a:r>
            <a:endParaRPr lang="en-US" altLang="zh-TW" sz="1600" dirty="0"/>
          </a:p>
          <a:p>
            <a:r>
              <a:rPr lang="en-US" altLang="zh-TW" sz="1600" dirty="0"/>
              <a:t>…</a:t>
            </a:r>
          </a:p>
          <a:p>
            <a:r>
              <a:rPr lang="zh-TW" altLang="en-US" sz="1600" dirty="0"/>
              <a:t>上一</a:t>
            </a:r>
            <a:r>
              <a:rPr lang="zh-TW" altLang="en-US" sz="1600" dirty="0" smtClean="0"/>
              <a:t>帳本編號：</a:t>
            </a:r>
            <a:r>
              <a:rPr lang="en-US" altLang="zh-TW" sz="1600" dirty="0" smtClean="0"/>
              <a:t>0x00000086…432</a:t>
            </a:r>
            <a:endParaRPr lang="en-US" altLang="zh-TW" sz="1600" dirty="0"/>
          </a:p>
          <a:p>
            <a:r>
              <a:rPr lang="zh-TW" altLang="en-US" sz="1600" dirty="0"/>
              <a:t>幸運數字</a:t>
            </a:r>
            <a:r>
              <a:rPr lang="zh-TW" altLang="en-US" sz="1600" dirty="0" smtClean="0"/>
              <a:t>：</a:t>
            </a:r>
            <a:r>
              <a:rPr lang="en-US" altLang="zh-TW" sz="1600" dirty="0" smtClean="0"/>
              <a:t>225</a:t>
            </a:r>
          </a:p>
          <a:p>
            <a:r>
              <a:rPr lang="zh-TW" altLang="en-US" sz="1600" dirty="0" smtClean="0"/>
              <a:t>本次帳本編號：</a:t>
            </a:r>
            <a:r>
              <a:rPr lang="en-US" altLang="zh-TW" sz="1600" dirty="0" smtClean="0"/>
              <a:t>0x00000097…653</a:t>
            </a:r>
            <a:endParaRPr lang="zh-TW" altLang="en-US" sz="1600" dirty="0"/>
          </a:p>
        </p:txBody>
      </p:sp>
      <p:grpSp>
        <p:nvGrpSpPr>
          <p:cNvPr id="27" name="群組 26"/>
          <p:cNvGrpSpPr/>
          <p:nvPr/>
        </p:nvGrpSpPr>
        <p:grpSpPr>
          <a:xfrm>
            <a:off x="144016" y="1262663"/>
            <a:ext cx="4860032" cy="1734289"/>
            <a:chOff x="0" y="-27384"/>
            <a:chExt cx="4860032" cy="1734289"/>
          </a:xfrm>
        </p:grpSpPr>
        <p:sp>
          <p:nvSpPr>
            <p:cNvPr id="4" name="矩形 3"/>
            <p:cNvSpPr/>
            <p:nvPr/>
          </p:nvSpPr>
          <p:spPr>
            <a:xfrm>
              <a:off x="0" y="-27384"/>
              <a:ext cx="3827801" cy="1734289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sz="1600" dirty="0"/>
                <a:t>交易清單：</a:t>
              </a:r>
              <a:endParaRPr lang="en-US" altLang="zh-TW" sz="1600" dirty="0"/>
            </a:p>
            <a:p>
              <a:r>
                <a:rPr lang="en-US" altLang="zh-TW" sz="1600" dirty="0"/>
                <a:t>0x111…111 -&gt; 0x222…222(10)</a:t>
              </a:r>
            </a:p>
            <a:p>
              <a:r>
                <a:rPr lang="en-US" altLang="zh-TW" sz="1600" dirty="0"/>
                <a:t>0x333…333 -&gt; 0x444…444(3)</a:t>
              </a:r>
            </a:p>
            <a:p>
              <a:r>
                <a:rPr lang="en-US" altLang="zh-TW" sz="1600" dirty="0"/>
                <a:t>…</a:t>
              </a:r>
            </a:p>
            <a:p>
              <a:r>
                <a:rPr lang="zh-TW" altLang="en-US" sz="1600" dirty="0"/>
                <a:t>上一</a:t>
              </a:r>
              <a:r>
                <a:rPr lang="zh-TW" altLang="en-US" sz="1600" dirty="0" smtClean="0"/>
                <a:t>帳本編號</a:t>
              </a:r>
              <a:r>
                <a:rPr lang="zh-TW" altLang="en-US" sz="1600" dirty="0"/>
                <a:t>：</a:t>
              </a:r>
              <a:r>
                <a:rPr lang="en-US" altLang="zh-TW" sz="1600" dirty="0"/>
                <a:t>0x111</a:t>
              </a:r>
            </a:p>
            <a:p>
              <a:r>
                <a:rPr lang="zh-TW" altLang="en-US" sz="1600" dirty="0"/>
                <a:t>幸運數字</a:t>
              </a:r>
              <a:r>
                <a:rPr lang="zh-TW" altLang="en-US" sz="1600" dirty="0" smtClean="0"/>
                <a:t>：</a:t>
              </a:r>
              <a:r>
                <a:rPr lang="en-US" altLang="zh-TW" sz="1600" dirty="0" smtClean="0"/>
                <a:t>123</a:t>
              </a:r>
            </a:p>
            <a:p>
              <a:r>
                <a:rPr lang="zh-TW" altLang="en-US" sz="1600" dirty="0" smtClean="0"/>
                <a:t>本次帳本編號：</a:t>
              </a:r>
              <a:r>
                <a:rPr lang="en-US" altLang="zh-TW" sz="1600" dirty="0" smtClean="0"/>
                <a:t>0x00000086…432</a:t>
              </a:r>
              <a:endParaRPr lang="zh-TW" altLang="en-US" sz="1600" dirty="0"/>
            </a:p>
          </p:txBody>
        </p:sp>
        <p:pic>
          <p:nvPicPr>
            <p:cNvPr id="6" name="Picture 12" descr="「triangle icon」的圖片搜尋結果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58816" y="539152"/>
              <a:ext cx="601216" cy="6012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7" name="直線接點 6"/>
            <p:cNvCxnSpPr>
              <a:stCxn id="4" idx="3"/>
              <a:endCxn id="6" idx="1"/>
            </p:cNvCxnSpPr>
            <p:nvPr/>
          </p:nvCxnSpPr>
          <p:spPr>
            <a:xfrm flipV="1">
              <a:off x="3827801" y="839760"/>
              <a:ext cx="431015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" name="肘形接點 10"/>
          <p:cNvCxnSpPr>
            <a:stCxn id="6" idx="3"/>
            <a:endCxn id="5" idx="3"/>
          </p:cNvCxnSpPr>
          <p:nvPr/>
        </p:nvCxnSpPr>
        <p:spPr>
          <a:xfrm>
            <a:off x="5004048" y="2129807"/>
            <a:ext cx="70809" cy="1944217"/>
          </a:xfrm>
          <a:prstGeom prst="bentConnector3">
            <a:avLst>
              <a:gd name="adj1" fmla="val 42284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肘形接點 16"/>
          <p:cNvCxnSpPr>
            <a:stCxn id="5" idx="1"/>
            <a:endCxn id="15" idx="1"/>
          </p:cNvCxnSpPr>
          <p:nvPr/>
        </p:nvCxnSpPr>
        <p:spPr>
          <a:xfrm rot="10800000" flipV="1">
            <a:off x="946448" y="4074023"/>
            <a:ext cx="300608" cy="1893929"/>
          </a:xfrm>
          <a:prstGeom prst="bentConnector3">
            <a:avLst>
              <a:gd name="adj1" fmla="val 176046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群組 27"/>
          <p:cNvGrpSpPr/>
          <p:nvPr/>
        </p:nvGrpSpPr>
        <p:grpSpPr>
          <a:xfrm>
            <a:off x="946448" y="5085184"/>
            <a:ext cx="6709154" cy="1734289"/>
            <a:chOff x="946448" y="4935071"/>
            <a:chExt cx="6709154" cy="1734289"/>
          </a:xfrm>
        </p:grpSpPr>
        <p:sp>
          <p:nvSpPr>
            <p:cNvPr id="14" name="矩形 13"/>
            <p:cNvSpPr/>
            <p:nvPr/>
          </p:nvSpPr>
          <p:spPr>
            <a:xfrm>
              <a:off x="3827801" y="4935071"/>
              <a:ext cx="3827801" cy="1734289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sz="1600" dirty="0"/>
                <a:t>交易清單：</a:t>
              </a:r>
              <a:endParaRPr lang="en-US" altLang="zh-TW" sz="1600" dirty="0"/>
            </a:p>
            <a:p>
              <a:r>
                <a:rPr lang="en-US" altLang="zh-TW" sz="1600" dirty="0" smtClean="0"/>
                <a:t>0x998…432 </a:t>
              </a:r>
              <a:r>
                <a:rPr lang="en-US" altLang="zh-TW" sz="1600" dirty="0"/>
                <a:t>-&gt; </a:t>
              </a:r>
              <a:r>
                <a:rPr lang="en-US" altLang="zh-TW" sz="1600" dirty="0" smtClean="0"/>
                <a:t>0x883…135(5)</a:t>
              </a:r>
              <a:endParaRPr lang="en-US" altLang="zh-TW" sz="1600" dirty="0"/>
            </a:p>
            <a:p>
              <a:r>
                <a:rPr lang="en-US" altLang="zh-TW" sz="1600" dirty="0" smtClean="0"/>
                <a:t>0x335…872 </a:t>
              </a:r>
              <a:r>
                <a:rPr lang="en-US" altLang="zh-TW" sz="1600" dirty="0"/>
                <a:t>-&gt; </a:t>
              </a:r>
              <a:r>
                <a:rPr lang="en-US" altLang="zh-TW" sz="1600" dirty="0" smtClean="0"/>
                <a:t>0x444…222(5.555)</a:t>
              </a:r>
              <a:endParaRPr lang="en-US" altLang="zh-TW" sz="1600" dirty="0"/>
            </a:p>
            <a:p>
              <a:r>
                <a:rPr lang="en-US" altLang="zh-TW" sz="1600" dirty="0"/>
                <a:t>…</a:t>
              </a:r>
            </a:p>
            <a:p>
              <a:r>
                <a:rPr lang="zh-TW" altLang="en-US" sz="1600" dirty="0"/>
                <a:t>上一</a:t>
              </a:r>
              <a:r>
                <a:rPr lang="zh-TW" altLang="en-US" sz="1600" dirty="0" smtClean="0"/>
                <a:t>帳本編號：</a:t>
              </a:r>
              <a:r>
                <a:rPr lang="en-US" altLang="zh-TW" sz="1600" dirty="0" smtClean="0"/>
                <a:t>0x00000097…653</a:t>
              </a:r>
              <a:endParaRPr lang="en-US" altLang="zh-TW" sz="1600" dirty="0"/>
            </a:p>
            <a:p>
              <a:r>
                <a:rPr lang="zh-TW" altLang="en-US" sz="1600" dirty="0"/>
                <a:t>幸運數字</a:t>
              </a:r>
              <a:r>
                <a:rPr lang="zh-TW" altLang="en-US" sz="1600" dirty="0" smtClean="0"/>
                <a:t>：</a:t>
              </a:r>
              <a:r>
                <a:rPr lang="en-US" altLang="zh-TW" sz="1600" dirty="0" smtClean="0"/>
                <a:t>785</a:t>
              </a:r>
            </a:p>
            <a:p>
              <a:r>
                <a:rPr lang="zh-TW" altLang="en-US" sz="1600" dirty="0" smtClean="0"/>
                <a:t>本次帳本編號：</a:t>
              </a:r>
              <a:r>
                <a:rPr lang="en-US" altLang="zh-TW" sz="1600" dirty="0" smtClean="0"/>
                <a:t>0x00000091…113</a:t>
              </a:r>
              <a:endParaRPr lang="zh-TW" altLang="en-US" sz="1600" dirty="0"/>
            </a:p>
          </p:txBody>
        </p:sp>
        <p:pic>
          <p:nvPicPr>
            <p:cNvPr id="15" name="Picture 12" descr="「triangle icon」的圖片搜尋結果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6448" y="5517232"/>
              <a:ext cx="601216" cy="6012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0" name="直線接點 19"/>
            <p:cNvCxnSpPr>
              <a:stCxn id="15" idx="3"/>
              <a:endCxn id="14" idx="1"/>
            </p:cNvCxnSpPr>
            <p:nvPr/>
          </p:nvCxnSpPr>
          <p:spPr>
            <a:xfrm flipV="1">
              <a:off x="1547664" y="5802216"/>
              <a:ext cx="2280137" cy="1562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標題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帳本之間是有關連的</a:t>
            </a:r>
            <a:r>
              <a:rPr lang="en-US" altLang="zh-TW" dirty="0" smtClean="0"/>
              <a:t>!</a:t>
            </a:r>
            <a:endParaRPr lang="zh-TW" altLang="en-US" dirty="0"/>
          </a:p>
        </p:txBody>
      </p:sp>
      <p:pic>
        <p:nvPicPr>
          <p:cNvPr id="32" name="Picture 12" descr="「triangle icon」的圖片搜尋結果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4408" y="5661248"/>
            <a:ext cx="601216" cy="601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3" name="直線接點 32"/>
          <p:cNvCxnSpPr>
            <a:stCxn id="14" idx="3"/>
            <a:endCxn id="32" idx="1"/>
          </p:cNvCxnSpPr>
          <p:nvPr/>
        </p:nvCxnSpPr>
        <p:spPr>
          <a:xfrm>
            <a:off x="7655602" y="5952329"/>
            <a:ext cx="588806" cy="952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/>
          <p:cNvCxnSpPr>
            <a:stCxn id="32" idx="3"/>
          </p:cNvCxnSpPr>
          <p:nvPr/>
        </p:nvCxnSpPr>
        <p:spPr>
          <a:xfrm>
            <a:off x="8845624" y="5961856"/>
            <a:ext cx="58880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068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「HTC」的圖片搜尋結果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6151" name="Picture 7" descr="相關圖片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9" r="21449"/>
          <a:stretch/>
        </p:blipFill>
        <p:spPr bwMode="auto">
          <a:xfrm>
            <a:off x="-1" y="1"/>
            <a:ext cx="9154554" cy="6885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1341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交易</a:t>
            </a:r>
            <a:r>
              <a:rPr lang="zh-TW" altLang="en-US" dirty="0"/>
              <a:t>情境</a:t>
            </a:r>
            <a:r>
              <a:rPr lang="zh-TW" altLang="en-US" dirty="0" smtClean="0"/>
              <a:t>圖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fontScale="92500" lnSpcReduction="20000"/>
          </a:bodyPr>
          <a:lstStyle/>
          <a:p>
            <a:r>
              <a:rPr lang="zh-TW" altLang="en-US" dirty="0" smtClean="0"/>
              <a:t>假設</a:t>
            </a:r>
            <a:r>
              <a:rPr lang="en-US" altLang="zh-TW" dirty="0" smtClean="0"/>
              <a:t>Edwin</a:t>
            </a:r>
            <a:r>
              <a:rPr lang="zh-TW" altLang="en-US" dirty="0" smtClean="0"/>
              <a:t>想轉</a:t>
            </a:r>
            <a:r>
              <a:rPr lang="en-US" altLang="zh-TW" dirty="0" smtClean="0"/>
              <a:t>10</a:t>
            </a:r>
            <a:r>
              <a:rPr lang="zh-TW" altLang="en-US" dirty="0" smtClean="0"/>
              <a:t>塊錢給</a:t>
            </a:r>
            <a:r>
              <a:rPr lang="en-US" altLang="zh-TW" dirty="0" smtClean="0"/>
              <a:t>Jerry</a:t>
            </a:r>
          </a:p>
          <a:p>
            <a:pPr lvl="1"/>
            <a:r>
              <a:rPr lang="en-US" altLang="zh-TW" dirty="0" smtClean="0"/>
              <a:t>Edwin</a:t>
            </a:r>
          </a:p>
          <a:p>
            <a:pPr lvl="2"/>
            <a:r>
              <a:rPr lang="zh-TW" altLang="en-US" dirty="0" smtClean="0"/>
              <a:t>確定轉出帳號</a:t>
            </a:r>
            <a:endParaRPr lang="en-US" altLang="zh-TW" dirty="0" smtClean="0"/>
          </a:p>
          <a:p>
            <a:pPr lvl="2"/>
            <a:r>
              <a:rPr lang="en-US" altLang="zh-TW" dirty="0"/>
              <a:t>Edwin</a:t>
            </a:r>
            <a:r>
              <a:rPr lang="zh-TW" altLang="en-US" dirty="0"/>
              <a:t>必須輸入正確的</a:t>
            </a:r>
            <a:r>
              <a:rPr lang="zh-TW" altLang="en-US" dirty="0" smtClean="0"/>
              <a:t>密碼</a:t>
            </a:r>
            <a:endParaRPr lang="en-US" altLang="zh-TW" dirty="0" smtClean="0"/>
          </a:p>
          <a:p>
            <a:pPr lvl="2"/>
            <a:r>
              <a:rPr lang="zh-TW" altLang="en-US" dirty="0" smtClean="0"/>
              <a:t>帳號餘額要夠</a:t>
            </a:r>
            <a:endParaRPr lang="en-US" altLang="zh-TW" dirty="0" smtClean="0"/>
          </a:p>
          <a:p>
            <a:pPr lvl="2"/>
            <a:r>
              <a:rPr lang="zh-TW" altLang="en-US" dirty="0" smtClean="0"/>
              <a:t>輸入帳號時不能手殘</a:t>
            </a:r>
            <a:endParaRPr lang="en-US" altLang="zh-TW" dirty="0" smtClean="0"/>
          </a:p>
          <a:p>
            <a:pPr lvl="2"/>
            <a:r>
              <a:rPr lang="zh-TW" altLang="en-US" dirty="0" smtClean="0"/>
              <a:t>可能要承受跨行轉帳手續費</a:t>
            </a:r>
            <a:endParaRPr lang="en-US" altLang="zh-TW" dirty="0" smtClean="0"/>
          </a:p>
          <a:p>
            <a:pPr lvl="2"/>
            <a:r>
              <a:rPr lang="zh-TW" altLang="en-US" dirty="0" smtClean="0"/>
              <a:t>按下轉出</a:t>
            </a:r>
            <a:endParaRPr lang="en-US" altLang="zh-TW" dirty="0" smtClean="0"/>
          </a:p>
          <a:p>
            <a:pPr lvl="1"/>
            <a:r>
              <a:rPr lang="zh-TW" altLang="en-US" dirty="0"/>
              <a:t>清算</a:t>
            </a:r>
            <a:r>
              <a:rPr lang="zh-TW" altLang="en-US" dirty="0" smtClean="0"/>
              <a:t>銀行</a:t>
            </a:r>
            <a:r>
              <a:rPr lang="en-US" altLang="zh-TW" dirty="0" smtClean="0"/>
              <a:t>(</a:t>
            </a:r>
            <a:r>
              <a:rPr lang="zh-TW" altLang="en-US" dirty="0" smtClean="0"/>
              <a:t>每天下午三點</a:t>
            </a:r>
            <a:r>
              <a:rPr lang="en-US" altLang="zh-TW" dirty="0" smtClean="0"/>
              <a:t>~</a:t>
            </a:r>
            <a:r>
              <a:rPr lang="zh-TW" altLang="en-US" dirty="0" smtClean="0"/>
              <a:t>三點半</a:t>
            </a:r>
            <a:r>
              <a:rPr lang="en-US" altLang="zh-TW" dirty="0" smtClean="0"/>
              <a:t>)</a:t>
            </a:r>
            <a:endParaRPr lang="en-US" altLang="zh-TW" dirty="0"/>
          </a:p>
          <a:p>
            <a:pPr lvl="2"/>
            <a:r>
              <a:rPr lang="zh-TW" altLang="en-US" dirty="0"/>
              <a:t>確認是</a:t>
            </a:r>
            <a:r>
              <a:rPr lang="en-US" altLang="zh-TW" dirty="0"/>
              <a:t>Edwin</a:t>
            </a:r>
            <a:r>
              <a:rPr lang="zh-TW" altLang="en-US" dirty="0"/>
              <a:t>所發出的</a:t>
            </a:r>
            <a:r>
              <a:rPr lang="zh-TW" altLang="en-US" dirty="0" smtClean="0"/>
              <a:t>交易</a:t>
            </a:r>
            <a:endParaRPr lang="en-US" altLang="zh-TW" dirty="0" smtClean="0"/>
          </a:p>
          <a:p>
            <a:pPr lvl="2"/>
            <a:r>
              <a:rPr lang="en-US" altLang="zh-TW" dirty="0" smtClean="0"/>
              <a:t>Edwin</a:t>
            </a:r>
            <a:r>
              <a:rPr lang="zh-TW" altLang="en-US" dirty="0" smtClean="0"/>
              <a:t>所在的銀行和</a:t>
            </a:r>
            <a:r>
              <a:rPr lang="en-US" altLang="zh-TW" dirty="0" smtClean="0"/>
              <a:t>Jerry</a:t>
            </a:r>
            <a:r>
              <a:rPr lang="zh-TW" altLang="en-US" dirty="0" smtClean="0"/>
              <a:t>所在的銀行做清算，確認兩間銀行之間的交易紀錄，以及餘額</a:t>
            </a:r>
            <a:endParaRPr lang="en-US" altLang="zh-TW" dirty="0"/>
          </a:p>
          <a:p>
            <a:pPr lvl="1"/>
            <a:r>
              <a:rPr lang="en-US" altLang="zh-TW" dirty="0" smtClean="0">
                <a:solidFill>
                  <a:srgbClr val="FF0000"/>
                </a:solidFill>
              </a:rPr>
              <a:t>Jerry</a:t>
            </a:r>
          </a:p>
          <a:p>
            <a:pPr lvl="2"/>
            <a:r>
              <a:rPr lang="zh-TW" altLang="en-US" dirty="0" smtClean="0">
                <a:solidFill>
                  <a:srgbClr val="FF0000"/>
                </a:solidFill>
              </a:rPr>
              <a:t>坐著等錢進到我</a:t>
            </a:r>
            <a:r>
              <a:rPr lang="zh-TW" altLang="en-US" dirty="0">
                <a:solidFill>
                  <a:srgbClr val="FF0000"/>
                </a:solidFill>
              </a:rPr>
              <a:t>跟</a:t>
            </a:r>
            <a:r>
              <a:rPr lang="en-US" altLang="zh-TW" dirty="0">
                <a:solidFill>
                  <a:srgbClr val="FF0000"/>
                </a:solidFill>
              </a:rPr>
              <a:t>Edwin</a:t>
            </a:r>
            <a:r>
              <a:rPr lang="zh-TW" altLang="en-US" dirty="0">
                <a:solidFill>
                  <a:srgbClr val="FF0000"/>
                </a:solidFill>
              </a:rPr>
              <a:t>所約定的</a:t>
            </a:r>
            <a:r>
              <a:rPr lang="zh-TW" altLang="en-US" dirty="0" smtClean="0">
                <a:solidFill>
                  <a:srgbClr val="FF0000"/>
                </a:solidFill>
              </a:rPr>
              <a:t>帳號</a:t>
            </a:r>
            <a:endParaRPr lang="en-US" altLang="zh-TW" dirty="0" smtClean="0">
              <a:solidFill>
                <a:srgbClr val="FF0000"/>
              </a:solidFill>
            </a:endParaRP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951" y="1271194"/>
            <a:ext cx="2859553" cy="141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544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確認完成交易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2735966" y="2131949"/>
            <a:ext cx="3827801" cy="173428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1600" dirty="0"/>
              <a:t>交易清單：</a:t>
            </a:r>
            <a:endParaRPr lang="en-US" altLang="zh-TW" sz="1600" dirty="0"/>
          </a:p>
          <a:p>
            <a:r>
              <a:rPr lang="en-US" altLang="zh-TW" sz="1600" dirty="0"/>
              <a:t>0x111…111 -&gt; 0x222…222(10)</a:t>
            </a:r>
          </a:p>
          <a:p>
            <a:r>
              <a:rPr lang="en-US" altLang="zh-TW" sz="1600" dirty="0"/>
              <a:t>0x333…333 -&gt; 0x444…444(3)</a:t>
            </a:r>
          </a:p>
          <a:p>
            <a:r>
              <a:rPr lang="en-US" altLang="zh-TW" sz="1600" dirty="0"/>
              <a:t>…</a:t>
            </a:r>
          </a:p>
          <a:p>
            <a:r>
              <a:rPr lang="zh-TW" altLang="en-US" sz="1600" dirty="0"/>
              <a:t>上一</a:t>
            </a:r>
            <a:r>
              <a:rPr lang="zh-TW" altLang="en-US" sz="1600" dirty="0" smtClean="0"/>
              <a:t>帳本編號：</a:t>
            </a:r>
            <a:r>
              <a:rPr lang="en-US" altLang="zh-TW" sz="1600" dirty="0" smtClean="0"/>
              <a:t>0x00004835…654</a:t>
            </a:r>
            <a:endParaRPr lang="en-US" altLang="zh-TW" sz="1600" dirty="0"/>
          </a:p>
          <a:p>
            <a:r>
              <a:rPr lang="zh-TW" altLang="en-US" sz="1600" dirty="0"/>
              <a:t>幸運數字</a:t>
            </a:r>
            <a:r>
              <a:rPr lang="zh-TW" altLang="en-US" sz="1600" dirty="0" smtClean="0"/>
              <a:t>：</a:t>
            </a:r>
            <a:r>
              <a:rPr lang="en-US" altLang="zh-TW" sz="1600" dirty="0" smtClean="0"/>
              <a:t>125</a:t>
            </a:r>
          </a:p>
          <a:p>
            <a:r>
              <a:rPr lang="zh-TW" altLang="en-US" sz="1600" dirty="0" smtClean="0"/>
              <a:t>本次帳本編號：</a:t>
            </a:r>
            <a:r>
              <a:rPr lang="en-US" altLang="zh-TW" sz="1600" dirty="0" smtClean="0"/>
              <a:t>0x00000086…432</a:t>
            </a:r>
            <a:endParaRPr lang="zh-TW" altLang="en-US" sz="1600" dirty="0"/>
          </a:p>
        </p:txBody>
      </p:sp>
      <p:cxnSp>
        <p:nvCxnSpPr>
          <p:cNvPr id="5" name="直線單箭頭接點 4"/>
          <p:cNvCxnSpPr/>
          <p:nvPr/>
        </p:nvCxnSpPr>
        <p:spPr>
          <a:xfrm flipV="1">
            <a:off x="3068216" y="4462264"/>
            <a:ext cx="3312368" cy="1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6" name="群組 5"/>
          <p:cNvGrpSpPr/>
          <p:nvPr/>
        </p:nvGrpSpPr>
        <p:grpSpPr>
          <a:xfrm>
            <a:off x="1203580" y="4005065"/>
            <a:ext cx="2161169" cy="1443354"/>
            <a:chOff x="1051180" y="3176886"/>
            <a:chExt cx="2161169" cy="1443354"/>
          </a:xfrm>
        </p:grpSpPr>
        <p:pic>
          <p:nvPicPr>
            <p:cNvPr id="7" name="Picture 2" descr="Administrator icon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4565" y="3176886"/>
              <a:ext cx="914400" cy="9144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文字方塊 7"/>
            <p:cNvSpPr txBox="1"/>
            <p:nvPr/>
          </p:nvSpPr>
          <p:spPr>
            <a:xfrm>
              <a:off x="1051180" y="4250908"/>
              <a:ext cx="21611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0x111…111(Edwin)</a:t>
              </a:r>
              <a:endParaRPr lang="zh-TW" altLang="en-US" dirty="0"/>
            </a:p>
          </p:txBody>
        </p:sp>
      </p:grpSp>
      <p:grpSp>
        <p:nvGrpSpPr>
          <p:cNvPr id="9" name="群組 8"/>
          <p:cNvGrpSpPr/>
          <p:nvPr/>
        </p:nvGrpSpPr>
        <p:grpSpPr>
          <a:xfrm>
            <a:off x="6100535" y="4005064"/>
            <a:ext cx="2050561" cy="1443355"/>
            <a:chOff x="5948135" y="3176885"/>
            <a:chExt cx="2050561" cy="1443355"/>
          </a:xfrm>
        </p:grpSpPr>
        <p:pic>
          <p:nvPicPr>
            <p:cNvPr id="10" name="Picture 6" descr="User-Executive-Green icon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16216" y="3176885"/>
              <a:ext cx="914400" cy="9144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文字方塊 10"/>
            <p:cNvSpPr txBox="1"/>
            <p:nvPr/>
          </p:nvSpPr>
          <p:spPr>
            <a:xfrm>
              <a:off x="5948135" y="4250908"/>
              <a:ext cx="20505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0x222…222(Jerry)</a:t>
              </a:r>
              <a:endParaRPr lang="zh-TW" altLang="en-US" dirty="0"/>
            </a:p>
          </p:txBody>
        </p:sp>
      </p:grpSp>
      <p:sp>
        <p:nvSpPr>
          <p:cNvPr id="12" name="矩形 11"/>
          <p:cNvSpPr/>
          <p:nvPr/>
        </p:nvSpPr>
        <p:spPr>
          <a:xfrm>
            <a:off x="251520" y="1268760"/>
            <a:ext cx="2176661" cy="12961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1200" dirty="0" smtClean="0"/>
              <a:t>付款人</a:t>
            </a:r>
            <a:r>
              <a:rPr lang="en-US" altLang="zh-TW" sz="1200" dirty="0" smtClean="0"/>
              <a:t>: 0x111…111</a:t>
            </a:r>
            <a:r>
              <a:rPr lang="zh-TW" altLang="en-US" sz="1200" dirty="0" smtClean="0"/>
              <a:t> </a:t>
            </a:r>
            <a:endParaRPr lang="en-US" altLang="zh-TW" sz="1200" dirty="0" smtClean="0"/>
          </a:p>
          <a:p>
            <a:r>
              <a:rPr lang="zh-TW" altLang="en-US" sz="1200" dirty="0" smtClean="0"/>
              <a:t>收款人</a:t>
            </a:r>
            <a:r>
              <a:rPr lang="en-US" altLang="zh-TW" sz="1200" dirty="0" smtClean="0"/>
              <a:t>:</a:t>
            </a:r>
            <a:r>
              <a:rPr lang="zh-TW" altLang="en-US" sz="1200" dirty="0" smtClean="0"/>
              <a:t> </a:t>
            </a:r>
            <a:r>
              <a:rPr lang="en-US" altLang="zh-TW" sz="1200" dirty="0" smtClean="0"/>
              <a:t>0x222…222</a:t>
            </a:r>
          </a:p>
          <a:p>
            <a:r>
              <a:rPr lang="zh-TW" altLang="en-US" sz="1200" dirty="0" smtClean="0"/>
              <a:t>數量</a:t>
            </a:r>
            <a:r>
              <a:rPr lang="en-US" altLang="zh-TW" sz="1200" dirty="0" smtClean="0"/>
              <a:t>:</a:t>
            </a:r>
            <a:r>
              <a:rPr lang="zh-TW" altLang="en-US" sz="1200" dirty="0" smtClean="0"/>
              <a:t> </a:t>
            </a:r>
            <a:r>
              <a:rPr lang="en-US" altLang="zh-TW" sz="1200" dirty="0" smtClean="0"/>
              <a:t>10</a:t>
            </a:r>
          </a:p>
          <a:p>
            <a:r>
              <a:rPr lang="zh-TW" altLang="en-US" sz="1200" dirty="0" smtClean="0"/>
              <a:t>來源</a:t>
            </a:r>
            <a:r>
              <a:rPr lang="en-US" altLang="zh-TW" sz="1200" dirty="0" smtClean="0"/>
              <a:t>:</a:t>
            </a:r>
            <a:r>
              <a:rPr lang="zh-TW" altLang="en-US" sz="1200" dirty="0" smtClean="0"/>
              <a:t> 帳本第一頁</a:t>
            </a:r>
            <a:endParaRPr lang="en-US" altLang="zh-TW" sz="1200" dirty="0" smtClean="0"/>
          </a:p>
          <a:p>
            <a:endParaRPr lang="en-US" altLang="zh-TW" sz="1200" dirty="0"/>
          </a:p>
          <a:p>
            <a:r>
              <a:rPr lang="en-US" altLang="zh-TW" sz="1200" dirty="0" smtClean="0"/>
              <a:t>[0x111…111</a:t>
            </a:r>
            <a:r>
              <a:rPr lang="zh-TW" altLang="en-US" sz="1200" dirty="0" smtClean="0"/>
              <a:t>的保密簽章</a:t>
            </a:r>
            <a:r>
              <a:rPr lang="en-US" altLang="zh-TW" sz="1200" dirty="0" smtClean="0"/>
              <a:t>]</a:t>
            </a:r>
            <a:endParaRPr lang="zh-TW" altLang="en-US" sz="1200" dirty="0"/>
          </a:p>
        </p:txBody>
      </p:sp>
      <p:cxnSp>
        <p:nvCxnSpPr>
          <p:cNvPr id="16" name="直線單箭頭接點 15"/>
          <p:cNvCxnSpPr/>
          <p:nvPr/>
        </p:nvCxnSpPr>
        <p:spPr>
          <a:xfrm flipH="1" flipV="1">
            <a:off x="2483768" y="2348880"/>
            <a:ext cx="288032" cy="144016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7934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貼心小叮嚀</a:t>
            </a:r>
          </a:p>
        </p:txBody>
      </p:sp>
      <p:grpSp>
        <p:nvGrpSpPr>
          <p:cNvPr id="12" name="Group 33"/>
          <p:cNvGrpSpPr>
            <a:grpSpLocks/>
          </p:cNvGrpSpPr>
          <p:nvPr/>
        </p:nvGrpSpPr>
        <p:grpSpPr bwMode="auto">
          <a:xfrm>
            <a:off x="1179513" y="1804988"/>
            <a:ext cx="6981829" cy="3794126"/>
            <a:chOff x="743" y="1137"/>
            <a:chExt cx="4398" cy="2390"/>
          </a:xfrm>
        </p:grpSpPr>
        <p:sp>
          <p:nvSpPr>
            <p:cNvPr id="13" name="AutoShape 3"/>
            <p:cNvSpPr>
              <a:spLocks noChangeArrowheads="1"/>
            </p:cNvSpPr>
            <p:nvPr/>
          </p:nvSpPr>
          <p:spPr bwMode="gray">
            <a:xfrm rot="39573186">
              <a:off x="2875" y="1599"/>
              <a:ext cx="499" cy="182"/>
            </a:xfrm>
            <a:prstGeom prst="rightArrow">
              <a:avLst>
                <a:gd name="adj1" fmla="val 35167"/>
                <a:gd name="adj2" fmla="val 111029"/>
              </a:avLst>
            </a:prstGeom>
            <a:solidFill>
              <a:schemeClr val="tx2"/>
            </a:solidFill>
            <a:ln w="0" algn="ctr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4" name="AutoShape 4"/>
            <p:cNvSpPr>
              <a:spLocks noChangeArrowheads="1"/>
            </p:cNvSpPr>
            <p:nvPr/>
          </p:nvSpPr>
          <p:spPr bwMode="gray">
            <a:xfrm rot="3465783">
              <a:off x="2907" y="2928"/>
              <a:ext cx="499" cy="182"/>
            </a:xfrm>
            <a:prstGeom prst="rightArrow">
              <a:avLst>
                <a:gd name="adj1" fmla="val 35167"/>
                <a:gd name="adj2" fmla="val 111029"/>
              </a:avLst>
            </a:prstGeom>
            <a:solidFill>
              <a:schemeClr val="tx2"/>
            </a:solidFill>
            <a:ln w="0" algn="ctr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5" name="AutoShape 5"/>
            <p:cNvSpPr>
              <a:spLocks noChangeArrowheads="1"/>
            </p:cNvSpPr>
            <p:nvPr/>
          </p:nvSpPr>
          <p:spPr bwMode="gray">
            <a:xfrm rot="35969022">
              <a:off x="2139" y="1613"/>
              <a:ext cx="499" cy="182"/>
            </a:xfrm>
            <a:prstGeom prst="rightArrow">
              <a:avLst>
                <a:gd name="adj1" fmla="val 35167"/>
                <a:gd name="adj2" fmla="val 111029"/>
              </a:avLst>
            </a:prstGeom>
            <a:solidFill>
              <a:schemeClr val="tx2"/>
            </a:solidFill>
            <a:ln w="0" algn="ctr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6" name="AutoShape 6"/>
            <p:cNvSpPr>
              <a:spLocks noChangeArrowheads="1"/>
            </p:cNvSpPr>
            <p:nvPr/>
          </p:nvSpPr>
          <p:spPr bwMode="gray">
            <a:xfrm rot="7535209">
              <a:off x="2115" y="2907"/>
              <a:ext cx="499" cy="182"/>
            </a:xfrm>
            <a:prstGeom prst="rightArrow">
              <a:avLst>
                <a:gd name="adj1" fmla="val 35167"/>
                <a:gd name="adj2" fmla="val 111029"/>
              </a:avLst>
            </a:prstGeom>
            <a:solidFill>
              <a:schemeClr val="tx2"/>
            </a:solidFill>
            <a:ln w="0" algn="ctr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7" name="AutoShape 7"/>
            <p:cNvSpPr>
              <a:spLocks noChangeArrowheads="1"/>
            </p:cNvSpPr>
            <p:nvPr/>
          </p:nvSpPr>
          <p:spPr bwMode="gray">
            <a:xfrm>
              <a:off x="3272" y="2275"/>
              <a:ext cx="499" cy="182"/>
            </a:xfrm>
            <a:prstGeom prst="rightArrow">
              <a:avLst>
                <a:gd name="adj1" fmla="val 35167"/>
                <a:gd name="adj2" fmla="val 111029"/>
              </a:avLst>
            </a:prstGeom>
            <a:solidFill>
              <a:schemeClr val="tx2"/>
            </a:solidFill>
            <a:ln w="0" algn="ctr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8" name="AutoShape 8"/>
            <p:cNvSpPr>
              <a:spLocks noChangeArrowheads="1"/>
            </p:cNvSpPr>
            <p:nvPr/>
          </p:nvSpPr>
          <p:spPr bwMode="gray">
            <a:xfrm rot="-10800000">
              <a:off x="1754" y="2271"/>
              <a:ext cx="544" cy="182"/>
            </a:xfrm>
            <a:prstGeom prst="rightArrow">
              <a:avLst>
                <a:gd name="adj1" fmla="val 35167"/>
                <a:gd name="adj2" fmla="val 121041"/>
              </a:avLst>
            </a:prstGeom>
            <a:solidFill>
              <a:schemeClr val="tx2"/>
            </a:solidFill>
            <a:ln w="0" algn="ctr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9" name="Oval 9"/>
            <p:cNvSpPr>
              <a:spLocks noChangeArrowheads="1"/>
            </p:cNvSpPr>
            <p:nvPr/>
          </p:nvSpPr>
          <p:spPr bwMode="auto">
            <a:xfrm>
              <a:off x="1578" y="1168"/>
              <a:ext cx="2358" cy="2359"/>
            </a:xfrm>
            <a:prstGeom prst="ellipse">
              <a:avLst/>
            </a:prstGeom>
            <a:noFill/>
            <a:ln w="38100" algn="ctr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zh-TW" altLang="en-US"/>
            </a:p>
          </p:txBody>
        </p:sp>
        <p:sp>
          <p:nvSpPr>
            <p:cNvPr id="20" name="Text Box 10"/>
            <p:cNvSpPr txBox="1">
              <a:spLocks noChangeArrowheads="1"/>
            </p:cNvSpPr>
            <p:nvPr/>
          </p:nvSpPr>
          <p:spPr bwMode="auto">
            <a:xfrm>
              <a:off x="3498" y="1152"/>
              <a:ext cx="1643" cy="252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altLang="zh-TW" sz="2000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2100</a:t>
              </a:r>
              <a:r>
                <a:rPr lang="zh-TW" altLang="en-US" sz="2000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萬顆</a:t>
              </a:r>
              <a:r>
                <a:rPr lang="en-US" altLang="zh-TW" sz="2000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(1650</a:t>
              </a:r>
              <a:r>
                <a:rPr lang="zh-TW" altLang="en-US" sz="2000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萬顆</a:t>
              </a:r>
              <a:r>
                <a:rPr lang="en-US" altLang="zh-TW" sz="2000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)</a:t>
              </a:r>
              <a:endPara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1" name="Text Box 11"/>
            <p:cNvSpPr txBox="1">
              <a:spLocks noChangeArrowheads="1"/>
            </p:cNvSpPr>
            <p:nvPr/>
          </p:nvSpPr>
          <p:spPr bwMode="auto">
            <a:xfrm>
              <a:off x="1599" y="1137"/>
              <a:ext cx="439" cy="252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r" eaLnBrk="0" hangingPunct="0"/>
              <a:r>
                <a:rPr lang="zh-TW" altLang="en-US" sz="2000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地址</a:t>
              </a:r>
              <a:endPara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2" name="Text Box 12"/>
            <p:cNvSpPr txBox="1">
              <a:spLocks noChangeArrowheads="1"/>
            </p:cNvSpPr>
            <p:nvPr/>
          </p:nvSpPr>
          <p:spPr bwMode="auto">
            <a:xfrm>
              <a:off x="4074" y="2256"/>
              <a:ext cx="439" cy="252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hangingPunct="0"/>
              <a:r>
                <a:rPr lang="zh-TW" altLang="en-US" sz="2000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礦工</a:t>
              </a:r>
              <a:endPara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3" name="Text Box 13"/>
            <p:cNvSpPr txBox="1">
              <a:spLocks noChangeArrowheads="1"/>
            </p:cNvSpPr>
            <p:nvPr/>
          </p:nvSpPr>
          <p:spPr bwMode="auto">
            <a:xfrm>
              <a:off x="3498" y="3264"/>
              <a:ext cx="1086" cy="252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hangingPunct="0"/>
              <a:r>
                <a:rPr lang="zh-TW" altLang="en-US" sz="2000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交易無法取消</a:t>
              </a:r>
              <a:endPara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4" name="Text Box 14"/>
            <p:cNvSpPr txBox="1">
              <a:spLocks noChangeArrowheads="1"/>
            </p:cNvSpPr>
            <p:nvPr/>
          </p:nvSpPr>
          <p:spPr bwMode="auto">
            <a:xfrm>
              <a:off x="817" y="2256"/>
              <a:ext cx="645" cy="252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r" eaLnBrk="0" hangingPunct="0"/>
              <a:r>
                <a:rPr lang="en-US" altLang="zh-TW" sz="2000" b="1" dirty="0" smtClean="0">
                  <a:ea typeface="新細明體" charset="-120"/>
                </a:rPr>
                <a:t>45</a:t>
              </a:r>
              <a:r>
                <a:rPr lang="zh-TW" altLang="en-US" sz="2000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分鐘</a:t>
              </a:r>
              <a:endPara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5" name="Text Box 15"/>
            <p:cNvSpPr txBox="1">
              <a:spLocks noChangeArrowheads="1"/>
            </p:cNvSpPr>
            <p:nvPr/>
          </p:nvSpPr>
          <p:spPr bwMode="auto">
            <a:xfrm>
              <a:off x="743" y="3225"/>
              <a:ext cx="1247" cy="252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r" eaLnBrk="0" hangingPunct="0"/>
              <a:r>
                <a:rPr lang="zh-TW" altLang="en-US" sz="2000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分散式資料系統</a:t>
              </a:r>
              <a:endPara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6" name="Oval 16"/>
            <p:cNvSpPr>
              <a:spLocks noChangeArrowheads="1"/>
            </p:cNvSpPr>
            <p:nvPr/>
          </p:nvSpPr>
          <p:spPr bwMode="gray">
            <a:xfrm>
              <a:off x="1488" y="2288"/>
              <a:ext cx="192" cy="192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gamma/>
                    <a:tint val="48627"/>
                    <a:invGamma/>
                  </a:schemeClr>
                </a:gs>
                <a:gs pos="100000">
                  <a:schemeClr val="accent1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7" name="Oval 17"/>
            <p:cNvSpPr>
              <a:spLocks noChangeArrowheads="1"/>
            </p:cNvSpPr>
            <p:nvPr/>
          </p:nvSpPr>
          <p:spPr bwMode="gray">
            <a:xfrm>
              <a:off x="2064" y="1248"/>
              <a:ext cx="192" cy="192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gamma/>
                    <a:tint val="48627"/>
                    <a:invGamma/>
                  </a:schemeClr>
                </a:gs>
                <a:gs pos="100000">
                  <a:schemeClr val="accent1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8" name="Oval 18"/>
            <p:cNvSpPr>
              <a:spLocks noChangeArrowheads="1"/>
            </p:cNvSpPr>
            <p:nvPr/>
          </p:nvSpPr>
          <p:spPr bwMode="gray">
            <a:xfrm>
              <a:off x="3264" y="1248"/>
              <a:ext cx="192" cy="192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gamma/>
                    <a:tint val="48627"/>
                    <a:invGamma/>
                  </a:schemeClr>
                </a:gs>
                <a:gs pos="100000">
                  <a:schemeClr val="accent1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9" name="Oval 19"/>
            <p:cNvSpPr>
              <a:spLocks noChangeArrowheads="1"/>
            </p:cNvSpPr>
            <p:nvPr/>
          </p:nvSpPr>
          <p:spPr bwMode="gray">
            <a:xfrm>
              <a:off x="2016" y="3264"/>
              <a:ext cx="192" cy="192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gamma/>
                    <a:tint val="48627"/>
                    <a:invGamma/>
                  </a:schemeClr>
                </a:gs>
                <a:gs pos="100000">
                  <a:schemeClr val="accent1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0" name="Oval 20"/>
            <p:cNvSpPr>
              <a:spLocks noChangeArrowheads="1"/>
            </p:cNvSpPr>
            <p:nvPr/>
          </p:nvSpPr>
          <p:spPr bwMode="gray">
            <a:xfrm>
              <a:off x="3264" y="3264"/>
              <a:ext cx="192" cy="192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gamma/>
                    <a:tint val="48627"/>
                    <a:invGamma/>
                  </a:schemeClr>
                </a:gs>
                <a:gs pos="100000">
                  <a:schemeClr val="accent1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1" name="Oval 21"/>
            <p:cNvSpPr>
              <a:spLocks noChangeArrowheads="1"/>
            </p:cNvSpPr>
            <p:nvPr/>
          </p:nvSpPr>
          <p:spPr bwMode="gray">
            <a:xfrm>
              <a:off x="3840" y="2280"/>
              <a:ext cx="192" cy="192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gamma/>
                    <a:tint val="48627"/>
                    <a:invGamma/>
                  </a:schemeClr>
                </a:gs>
                <a:gs pos="100000">
                  <a:schemeClr val="accent1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2" name="Oval 22"/>
            <p:cNvSpPr>
              <a:spLocks noChangeArrowheads="1"/>
            </p:cNvSpPr>
            <p:nvPr/>
          </p:nvSpPr>
          <p:spPr bwMode="gray">
            <a:xfrm>
              <a:off x="2233" y="1817"/>
              <a:ext cx="1073" cy="1063"/>
            </a:xfrm>
            <a:prstGeom prst="ellipse">
              <a:avLst/>
            </a:prstGeom>
            <a:gradFill rotWithShape="1">
              <a:gsLst>
                <a:gs pos="0">
                  <a:schemeClr val="folHlink">
                    <a:gamma/>
                    <a:tint val="0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zh-TW" altLang="en-US"/>
            </a:p>
          </p:txBody>
        </p:sp>
        <p:sp>
          <p:nvSpPr>
            <p:cNvPr id="33" name="Oval 23"/>
            <p:cNvSpPr>
              <a:spLocks noChangeArrowheads="1"/>
            </p:cNvSpPr>
            <p:nvPr/>
          </p:nvSpPr>
          <p:spPr bwMode="gray">
            <a:xfrm>
              <a:off x="2233" y="1817"/>
              <a:ext cx="1073" cy="1063"/>
            </a:xfrm>
            <a:prstGeom prst="ellipse">
              <a:avLst/>
            </a:prstGeom>
            <a:gradFill rotWithShape="1">
              <a:gsLst>
                <a:gs pos="0">
                  <a:schemeClr val="folHlink">
                    <a:alpha val="32001"/>
                  </a:schemeClr>
                </a:gs>
                <a:gs pos="100000">
                  <a:schemeClr val="folHlink">
                    <a:gamma/>
                    <a:shade val="0"/>
                    <a:invGamma/>
                    <a:alpha val="89999"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zh-TW" altLang="en-US"/>
            </a:p>
          </p:txBody>
        </p:sp>
        <p:sp>
          <p:nvSpPr>
            <p:cNvPr id="34" name="Oval 24"/>
            <p:cNvSpPr>
              <a:spLocks noChangeArrowheads="1"/>
            </p:cNvSpPr>
            <p:nvPr/>
          </p:nvSpPr>
          <p:spPr bwMode="gray">
            <a:xfrm>
              <a:off x="2303" y="1886"/>
              <a:ext cx="933" cy="924"/>
            </a:xfrm>
            <a:prstGeom prst="ellipse">
              <a:avLst/>
            </a:prstGeom>
            <a:gradFill rotWithShape="1">
              <a:gsLst>
                <a:gs pos="0">
                  <a:schemeClr val="folHlink">
                    <a:gamma/>
                    <a:shade val="54118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zh-TW" altLang="en-US"/>
            </a:p>
          </p:txBody>
        </p:sp>
        <p:sp>
          <p:nvSpPr>
            <p:cNvPr id="35" name="Oval 25"/>
            <p:cNvSpPr>
              <a:spLocks noChangeArrowheads="1"/>
            </p:cNvSpPr>
            <p:nvPr/>
          </p:nvSpPr>
          <p:spPr bwMode="gray">
            <a:xfrm>
              <a:off x="2304" y="1888"/>
              <a:ext cx="933" cy="924"/>
            </a:xfrm>
            <a:prstGeom prst="ellipse">
              <a:avLst/>
            </a:prstGeom>
            <a:gradFill rotWithShape="1">
              <a:gsLst>
                <a:gs pos="0">
                  <a:schemeClr val="folHlink">
                    <a:gamma/>
                    <a:shade val="63529"/>
                    <a:invGamma/>
                  </a:schemeClr>
                </a:gs>
                <a:gs pos="100000">
                  <a:schemeClr val="folHlink">
                    <a:alpha val="0"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zh-TW" altLang="en-US"/>
            </a:p>
          </p:txBody>
        </p:sp>
        <p:sp>
          <p:nvSpPr>
            <p:cNvPr id="36" name="Oval 26"/>
            <p:cNvSpPr>
              <a:spLocks noChangeArrowheads="1"/>
            </p:cNvSpPr>
            <p:nvPr/>
          </p:nvSpPr>
          <p:spPr bwMode="gray">
            <a:xfrm>
              <a:off x="2350" y="1933"/>
              <a:ext cx="840" cy="832"/>
            </a:xfrm>
            <a:prstGeom prst="ellipse">
              <a:avLst/>
            </a:prstGeom>
            <a:solidFill>
              <a:srgbClr val="333333"/>
            </a:soli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zh-TW" altLang="en-US"/>
            </a:p>
          </p:txBody>
        </p:sp>
        <p:grpSp>
          <p:nvGrpSpPr>
            <p:cNvPr id="37" name="Group 27"/>
            <p:cNvGrpSpPr>
              <a:grpSpLocks/>
            </p:cNvGrpSpPr>
            <p:nvPr/>
          </p:nvGrpSpPr>
          <p:grpSpPr bwMode="auto">
            <a:xfrm>
              <a:off x="2363" y="1945"/>
              <a:ext cx="813" cy="805"/>
              <a:chOff x="4166" y="1706"/>
              <a:chExt cx="1252" cy="1252"/>
            </a:xfrm>
          </p:grpSpPr>
          <p:sp>
            <p:nvSpPr>
              <p:cNvPr id="39" name="Oval 28"/>
              <p:cNvSpPr>
                <a:spLocks noChangeArrowheads="1"/>
              </p:cNvSpPr>
              <p:nvPr/>
            </p:nvSpPr>
            <p:spPr bwMode="gray">
              <a:xfrm>
                <a:off x="4166" y="1706"/>
                <a:ext cx="1252" cy="1252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shade val="46275"/>
                      <a:invGamma/>
                    </a:srgbClr>
                  </a:gs>
                  <a:gs pos="100000">
                    <a:srgbClr val="D6E1E2"/>
                  </a:gs>
                </a:gsLst>
                <a:lin ang="5400000" scaled="1"/>
              </a:gra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vert="eaVert" wrap="none" anchor="ctr"/>
              <a:lstStyle/>
              <a:p>
                <a:endParaRPr lang="zh-TW" altLang="en-US"/>
              </a:p>
            </p:txBody>
          </p:sp>
          <p:sp>
            <p:nvSpPr>
              <p:cNvPr id="40" name="Oval 29"/>
              <p:cNvSpPr>
                <a:spLocks noChangeArrowheads="1"/>
              </p:cNvSpPr>
              <p:nvPr/>
            </p:nvSpPr>
            <p:spPr bwMode="gray">
              <a:xfrm>
                <a:off x="4182" y="1713"/>
                <a:ext cx="1222" cy="1221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alpha val="0"/>
                    </a:srgbClr>
                  </a:gs>
                  <a:gs pos="100000">
                    <a:srgbClr val="D6E1E2">
                      <a:gamma/>
                      <a:tint val="34902"/>
                      <a:invGamma/>
                    </a:srgbClr>
                  </a:gs>
                </a:gsLst>
                <a:lin ang="5400000" scaled="1"/>
              </a:gra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vert="eaVert" wrap="none" anchor="ctr"/>
              <a:lstStyle/>
              <a:p>
                <a:endParaRPr lang="zh-TW" altLang="en-US"/>
              </a:p>
            </p:txBody>
          </p:sp>
          <p:sp>
            <p:nvSpPr>
              <p:cNvPr id="41" name="Oval 30"/>
              <p:cNvSpPr>
                <a:spLocks noChangeArrowheads="1"/>
              </p:cNvSpPr>
              <p:nvPr/>
            </p:nvSpPr>
            <p:spPr bwMode="gray">
              <a:xfrm>
                <a:off x="4195" y="1725"/>
                <a:ext cx="1162" cy="1141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shade val="79216"/>
                      <a:invGamma/>
                    </a:srgbClr>
                  </a:gs>
                  <a:gs pos="100000">
                    <a:srgbClr val="D6E1E2">
                      <a:alpha val="48000"/>
                    </a:srgbClr>
                  </a:gs>
                </a:gsLst>
                <a:lin ang="5400000" scaled="1"/>
              </a:gra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vert="eaVert" wrap="none" anchor="ctr"/>
              <a:lstStyle/>
              <a:p>
                <a:endParaRPr lang="zh-TW" altLang="en-US"/>
              </a:p>
            </p:txBody>
          </p:sp>
          <p:sp>
            <p:nvSpPr>
              <p:cNvPr id="42" name="Oval 31"/>
              <p:cNvSpPr>
                <a:spLocks noChangeArrowheads="1"/>
              </p:cNvSpPr>
              <p:nvPr/>
            </p:nvSpPr>
            <p:spPr bwMode="gray">
              <a:xfrm>
                <a:off x="4263" y="1757"/>
                <a:ext cx="1033" cy="926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tint val="0"/>
                      <a:invGamma/>
                    </a:srgbClr>
                  </a:gs>
                  <a:gs pos="100000">
                    <a:srgbClr val="D6E1E2">
                      <a:alpha val="38000"/>
                    </a:srgbClr>
                  </a:gs>
                </a:gsLst>
                <a:lin ang="5400000" scaled="1"/>
              </a:gra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vert="eaVert" wrap="none" anchor="ctr"/>
              <a:lstStyle/>
              <a:p>
                <a:endParaRPr lang="zh-TW" altLang="en-US"/>
              </a:p>
            </p:txBody>
          </p:sp>
        </p:grpSp>
      </p:grpSp>
      <p:pic>
        <p:nvPicPr>
          <p:cNvPr id="38" name="Picture 10" descr="「比特幣」的圖片搜尋結果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3042529"/>
            <a:ext cx="1375747" cy="1375747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0781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區塊鏈是什麼</a:t>
            </a:r>
            <a:r>
              <a:rPr lang="en-US" altLang="zh-TW" dirty="0" smtClean="0"/>
              <a:t>?</a:t>
            </a:r>
            <a:endParaRPr lang="zh-TW" altLang="en-US" dirty="0"/>
          </a:p>
        </p:txBody>
      </p:sp>
      <p:sp>
        <p:nvSpPr>
          <p:cNvPr id="2" name="文字版面配置區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IBM</a:t>
            </a: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、麥肯錫、高盛報告：改變金融的革命性技術</a:t>
            </a:r>
          </a:p>
        </p:txBody>
      </p:sp>
    </p:spTree>
    <p:extLst>
      <p:ext uri="{BB962C8B-B14F-4D97-AF65-F5344CB8AC3E}">
        <p14:creationId xmlns:p14="http://schemas.microsoft.com/office/powerpoint/2010/main" val="55458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區塊鏈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zh-TW" altLang="en-US" dirty="0">
                <a:solidFill>
                  <a:srgbClr val="FF0000"/>
                </a:solidFill>
              </a:rPr>
              <a:t>區塊鏈是比特幣底層的基礎技術</a:t>
            </a:r>
            <a:r>
              <a:rPr lang="zh-TW" altLang="en-US" dirty="0"/>
              <a:t>，區塊鏈技術由密碼學、數學、演算法及經濟模型</a:t>
            </a:r>
            <a:r>
              <a:rPr lang="zh-TW" altLang="en-US" dirty="0" smtClean="0"/>
              <a:t>所組成</a:t>
            </a:r>
            <a:r>
              <a:rPr lang="zh-TW" altLang="en-US" dirty="0"/>
              <a:t>，結合</a:t>
            </a:r>
            <a:r>
              <a:rPr lang="zh-TW" altLang="en-US" dirty="0">
                <a:solidFill>
                  <a:srgbClr val="FF0000"/>
                </a:solidFill>
              </a:rPr>
              <a:t>點對點的網路關係</a:t>
            </a:r>
            <a:r>
              <a:rPr lang="en-US" altLang="zh-TW" dirty="0">
                <a:solidFill>
                  <a:srgbClr val="FF0000"/>
                </a:solidFill>
              </a:rPr>
              <a:t>(P2P)</a:t>
            </a:r>
            <a:r>
              <a:rPr lang="zh-TW" altLang="en-US" dirty="0"/>
              <a:t>，並採用分散式共識演算法，來解決傳統分散式</a:t>
            </a:r>
            <a:r>
              <a:rPr lang="zh-TW" altLang="en-US" dirty="0" smtClean="0"/>
              <a:t>資料庫</a:t>
            </a:r>
            <a:r>
              <a:rPr lang="zh-TW" altLang="en-US" dirty="0"/>
              <a:t>的同步問題，可說是一套整合跨領域技術的基礎</a:t>
            </a:r>
            <a:r>
              <a:rPr lang="zh-TW" altLang="en-US" dirty="0" smtClean="0"/>
              <a:t>建設。</a:t>
            </a:r>
            <a:endParaRPr lang="en-US" altLang="zh-TW" dirty="0" smtClean="0"/>
          </a:p>
          <a:p>
            <a:pPr marL="0" indent="0" algn="just">
              <a:buNone/>
            </a:pPr>
            <a:endParaRPr lang="en-US" altLang="zh-TW" dirty="0"/>
          </a:p>
          <a:p>
            <a:pPr marL="0" indent="0" algn="just">
              <a:buNone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83757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區塊鏈運作流程</a:t>
            </a:r>
          </a:p>
        </p:txBody>
      </p:sp>
      <p:grpSp>
        <p:nvGrpSpPr>
          <p:cNvPr id="4" name="Group 45"/>
          <p:cNvGrpSpPr>
            <a:grpSpLocks/>
          </p:cNvGrpSpPr>
          <p:nvPr/>
        </p:nvGrpSpPr>
        <p:grpSpPr bwMode="auto">
          <a:xfrm>
            <a:off x="2133600" y="1556792"/>
            <a:ext cx="4724400" cy="685800"/>
            <a:chOff x="1296" y="1824"/>
            <a:chExt cx="2976" cy="432"/>
          </a:xfrm>
        </p:grpSpPr>
        <p:sp>
          <p:nvSpPr>
            <p:cNvPr id="5" name="AutoShape 46"/>
            <p:cNvSpPr>
              <a:spLocks noChangeArrowheads="1"/>
            </p:cNvSpPr>
            <p:nvPr/>
          </p:nvSpPr>
          <p:spPr bwMode="gray">
            <a:xfrm>
              <a:off x="1536" y="1899"/>
              <a:ext cx="2736" cy="288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chemeClr val="accent2"/>
                </a:gs>
                <a:gs pos="50000">
                  <a:schemeClr val="accent2">
                    <a:gamma/>
                    <a:tint val="21176"/>
                    <a:invGamma/>
                  </a:schemeClr>
                </a:gs>
                <a:gs pos="100000">
                  <a:schemeClr val="accent2"/>
                </a:gs>
              </a:gsLst>
              <a:lin ang="5400000" scaled="1"/>
            </a:gradFill>
            <a:ln w="12700" algn="ctr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" name="AutoShape 47"/>
            <p:cNvSpPr>
              <a:spLocks noChangeArrowheads="1"/>
            </p:cNvSpPr>
            <p:nvPr/>
          </p:nvSpPr>
          <p:spPr bwMode="gray">
            <a:xfrm>
              <a:off x="1296" y="1824"/>
              <a:ext cx="432" cy="432"/>
            </a:xfrm>
            <a:prstGeom prst="diamond">
              <a:avLst/>
            </a:prstGeom>
            <a:solidFill>
              <a:schemeClr val="accent2"/>
            </a:solidFill>
            <a:ln w="25400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7" name="Text Box 48"/>
            <p:cNvSpPr txBox="1">
              <a:spLocks noChangeArrowheads="1"/>
            </p:cNvSpPr>
            <p:nvPr/>
          </p:nvSpPr>
          <p:spPr bwMode="gray">
            <a:xfrm>
              <a:off x="1680" y="1934"/>
              <a:ext cx="2160" cy="23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 eaLnBrk="0" hangingPunct="0"/>
              <a:r>
                <a:rPr lang="zh-TW" altLang="en-US" b="1" dirty="0" smtClean="0">
                  <a:solidFill>
                    <a:srgbClr val="0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產生一筆新交易</a:t>
              </a:r>
              <a:endParaRPr lang="en-US" altLang="zh-TW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8" name="Text Box 49"/>
            <p:cNvSpPr txBox="1">
              <a:spLocks noChangeArrowheads="1"/>
            </p:cNvSpPr>
            <p:nvPr/>
          </p:nvSpPr>
          <p:spPr bwMode="gray">
            <a:xfrm>
              <a:off x="1393" y="1886"/>
              <a:ext cx="223" cy="28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altLang="zh-TW" sz="2400">
                  <a:solidFill>
                    <a:schemeClr val="bg1"/>
                  </a:solidFill>
                  <a:ea typeface="新細明體" charset="-120"/>
                </a:rPr>
                <a:t>1</a:t>
              </a:r>
            </a:p>
          </p:txBody>
        </p:sp>
      </p:grpSp>
      <p:grpSp>
        <p:nvGrpSpPr>
          <p:cNvPr id="9" name="Group 50"/>
          <p:cNvGrpSpPr>
            <a:grpSpLocks/>
          </p:cNvGrpSpPr>
          <p:nvPr/>
        </p:nvGrpSpPr>
        <p:grpSpPr bwMode="auto">
          <a:xfrm>
            <a:off x="2133600" y="2427744"/>
            <a:ext cx="4724400" cy="685800"/>
            <a:chOff x="1296" y="1824"/>
            <a:chExt cx="2976" cy="432"/>
          </a:xfrm>
        </p:grpSpPr>
        <p:sp>
          <p:nvSpPr>
            <p:cNvPr id="10" name="AutoShape 51"/>
            <p:cNvSpPr>
              <a:spLocks noChangeArrowheads="1"/>
            </p:cNvSpPr>
            <p:nvPr/>
          </p:nvSpPr>
          <p:spPr bwMode="gray">
            <a:xfrm>
              <a:off x="1536" y="1899"/>
              <a:ext cx="2736" cy="288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chemeClr val="accent1"/>
                </a:gs>
                <a:gs pos="50000">
                  <a:schemeClr val="accent1">
                    <a:gamma/>
                    <a:tint val="21176"/>
                    <a:invGamma/>
                  </a:schemeClr>
                </a:gs>
                <a:gs pos="100000">
                  <a:schemeClr val="accent1"/>
                </a:gs>
              </a:gsLst>
              <a:lin ang="5400000" scaled="1"/>
            </a:gradFill>
            <a:ln w="12700" algn="ctr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1" name="AutoShape 52"/>
            <p:cNvSpPr>
              <a:spLocks noChangeArrowheads="1"/>
            </p:cNvSpPr>
            <p:nvPr/>
          </p:nvSpPr>
          <p:spPr bwMode="gray">
            <a:xfrm>
              <a:off x="1296" y="1824"/>
              <a:ext cx="432" cy="432"/>
            </a:xfrm>
            <a:prstGeom prst="diamond">
              <a:avLst/>
            </a:prstGeom>
            <a:solidFill>
              <a:schemeClr val="accent1"/>
            </a:solidFill>
            <a:ln w="25400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2" name="Text Box 53"/>
            <p:cNvSpPr txBox="1">
              <a:spLocks noChangeArrowheads="1"/>
            </p:cNvSpPr>
            <p:nvPr/>
          </p:nvSpPr>
          <p:spPr bwMode="gray">
            <a:xfrm>
              <a:off x="1680" y="1934"/>
              <a:ext cx="2160" cy="23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 eaLnBrk="0" hangingPunct="0"/>
              <a:r>
                <a:rPr lang="zh-TW" altLang="en-US" b="1" dirty="0">
                  <a:solidFill>
                    <a:srgbClr val="0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各礦工將交易放入區塊</a:t>
              </a:r>
              <a:endParaRPr lang="en-US" altLang="zh-TW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3" name="Text Box 54"/>
            <p:cNvSpPr txBox="1">
              <a:spLocks noChangeArrowheads="1"/>
            </p:cNvSpPr>
            <p:nvPr/>
          </p:nvSpPr>
          <p:spPr bwMode="gray">
            <a:xfrm>
              <a:off x="1393" y="1886"/>
              <a:ext cx="223" cy="28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altLang="zh-TW" sz="2400">
                  <a:solidFill>
                    <a:schemeClr val="bg1"/>
                  </a:solidFill>
                  <a:ea typeface="新細明體" charset="-120"/>
                </a:rPr>
                <a:t>2</a:t>
              </a:r>
            </a:p>
          </p:txBody>
        </p:sp>
      </p:grpSp>
      <p:grpSp>
        <p:nvGrpSpPr>
          <p:cNvPr id="14" name="Group 55"/>
          <p:cNvGrpSpPr>
            <a:grpSpLocks/>
          </p:cNvGrpSpPr>
          <p:nvPr/>
        </p:nvGrpSpPr>
        <p:grpSpPr bwMode="auto">
          <a:xfrm>
            <a:off x="2133600" y="3298696"/>
            <a:ext cx="4724400" cy="685800"/>
            <a:chOff x="1296" y="1824"/>
            <a:chExt cx="2976" cy="432"/>
          </a:xfrm>
        </p:grpSpPr>
        <p:sp>
          <p:nvSpPr>
            <p:cNvPr id="15" name="AutoShape 56"/>
            <p:cNvSpPr>
              <a:spLocks noChangeArrowheads="1"/>
            </p:cNvSpPr>
            <p:nvPr/>
          </p:nvSpPr>
          <p:spPr bwMode="gray">
            <a:xfrm>
              <a:off x="1536" y="1899"/>
              <a:ext cx="2736" cy="288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chemeClr val="hlink"/>
                </a:gs>
                <a:gs pos="50000">
                  <a:schemeClr val="hlink">
                    <a:gamma/>
                    <a:tint val="21176"/>
                    <a:invGamma/>
                  </a:schemeClr>
                </a:gs>
                <a:gs pos="100000">
                  <a:schemeClr val="hlink"/>
                </a:gs>
              </a:gsLst>
              <a:lin ang="5400000" scaled="1"/>
            </a:gradFill>
            <a:ln w="12700" algn="ctr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6" name="AutoShape 57"/>
            <p:cNvSpPr>
              <a:spLocks noChangeArrowheads="1"/>
            </p:cNvSpPr>
            <p:nvPr/>
          </p:nvSpPr>
          <p:spPr bwMode="gray">
            <a:xfrm>
              <a:off x="1296" y="1824"/>
              <a:ext cx="432" cy="432"/>
            </a:xfrm>
            <a:prstGeom prst="diamond">
              <a:avLst/>
            </a:prstGeom>
            <a:solidFill>
              <a:schemeClr val="hlink"/>
            </a:solidFill>
            <a:ln w="25400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7" name="Text Box 58"/>
            <p:cNvSpPr txBox="1">
              <a:spLocks noChangeArrowheads="1"/>
            </p:cNvSpPr>
            <p:nvPr/>
          </p:nvSpPr>
          <p:spPr bwMode="gray">
            <a:xfrm>
              <a:off x="1680" y="1934"/>
              <a:ext cx="2160" cy="23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 eaLnBrk="0" hangingPunct="0"/>
              <a:r>
                <a:rPr lang="zh-TW" altLang="en-US" b="1" dirty="0">
                  <a:solidFill>
                    <a:srgbClr val="0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開始挖礦</a:t>
              </a:r>
              <a:endParaRPr lang="en-US" altLang="zh-TW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8" name="Text Box 59"/>
            <p:cNvSpPr txBox="1">
              <a:spLocks noChangeArrowheads="1"/>
            </p:cNvSpPr>
            <p:nvPr/>
          </p:nvSpPr>
          <p:spPr bwMode="gray">
            <a:xfrm>
              <a:off x="1393" y="1886"/>
              <a:ext cx="223" cy="28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altLang="zh-TW" sz="2400">
                  <a:solidFill>
                    <a:schemeClr val="bg1"/>
                  </a:solidFill>
                  <a:ea typeface="新細明體" charset="-120"/>
                </a:rPr>
                <a:t>3</a:t>
              </a:r>
            </a:p>
          </p:txBody>
        </p:sp>
      </p:grpSp>
      <p:grpSp>
        <p:nvGrpSpPr>
          <p:cNvPr id="19" name="Group 60"/>
          <p:cNvGrpSpPr>
            <a:grpSpLocks/>
          </p:cNvGrpSpPr>
          <p:nvPr/>
        </p:nvGrpSpPr>
        <p:grpSpPr bwMode="auto">
          <a:xfrm>
            <a:off x="2133600" y="4169648"/>
            <a:ext cx="4724400" cy="685800"/>
            <a:chOff x="1296" y="1824"/>
            <a:chExt cx="2976" cy="432"/>
          </a:xfrm>
        </p:grpSpPr>
        <p:sp>
          <p:nvSpPr>
            <p:cNvPr id="20" name="AutoShape 61"/>
            <p:cNvSpPr>
              <a:spLocks noChangeArrowheads="1"/>
            </p:cNvSpPr>
            <p:nvPr/>
          </p:nvSpPr>
          <p:spPr bwMode="gray">
            <a:xfrm>
              <a:off x="1536" y="1899"/>
              <a:ext cx="2736" cy="288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chemeClr val="folHlink"/>
                </a:gs>
                <a:gs pos="50000">
                  <a:schemeClr val="folHlink">
                    <a:gamma/>
                    <a:tint val="21176"/>
                    <a:invGamma/>
                  </a:schemeClr>
                </a:gs>
                <a:gs pos="100000">
                  <a:schemeClr val="folHlink"/>
                </a:gs>
              </a:gsLst>
              <a:lin ang="5400000" scaled="1"/>
            </a:gradFill>
            <a:ln w="12700" algn="ctr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1" name="AutoShape 62"/>
            <p:cNvSpPr>
              <a:spLocks noChangeArrowheads="1"/>
            </p:cNvSpPr>
            <p:nvPr/>
          </p:nvSpPr>
          <p:spPr bwMode="gray">
            <a:xfrm>
              <a:off x="1296" y="1824"/>
              <a:ext cx="432" cy="432"/>
            </a:xfrm>
            <a:prstGeom prst="diamond">
              <a:avLst/>
            </a:prstGeom>
            <a:solidFill>
              <a:schemeClr val="folHlink"/>
            </a:solidFill>
            <a:ln w="25400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2" name="Text Box 63"/>
            <p:cNvSpPr txBox="1">
              <a:spLocks noChangeArrowheads="1"/>
            </p:cNvSpPr>
            <p:nvPr/>
          </p:nvSpPr>
          <p:spPr bwMode="gray">
            <a:xfrm>
              <a:off x="1680" y="1934"/>
              <a:ext cx="2160" cy="23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 eaLnBrk="0" hangingPunct="0"/>
              <a:r>
                <a:rPr lang="zh-TW" altLang="en-US" b="1" dirty="0">
                  <a:solidFill>
                    <a:srgbClr val="0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得出結果後，廣播給其它礦工</a:t>
              </a:r>
              <a:endParaRPr lang="en-US" altLang="zh-TW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3" name="Text Box 64"/>
            <p:cNvSpPr txBox="1">
              <a:spLocks noChangeArrowheads="1"/>
            </p:cNvSpPr>
            <p:nvPr/>
          </p:nvSpPr>
          <p:spPr bwMode="gray">
            <a:xfrm>
              <a:off x="1393" y="1886"/>
              <a:ext cx="223" cy="28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altLang="zh-TW" sz="2400">
                  <a:solidFill>
                    <a:schemeClr val="bg1"/>
                  </a:solidFill>
                  <a:ea typeface="新細明體" charset="-120"/>
                </a:rPr>
                <a:t>4</a:t>
              </a:r>
            </a:p>
          </p:txBody>
        </p:sp>
      </p:grpSp>
      <p:grpSp>
        <p:nvGrpSpPr>
          <p:cNvPr id="24" name="Group 60"/>
          <p:cNvGrpSpPr>
            <a:grpSpLocks/>
          </p:cNvGrpSpPr>
          <p:nvPr/>
        </p:nvGrpSpPr>
        <p:grpSpPr bwMode="auto">
          <a:xfrm>
            <a:off x="2123728" y="5040600"/>
            <a:ext cx="4724400" cy="685800"/>
            <a:chOff x="1296" y="1824"/>
            <a:chExt cx="2976" cy="432"/>
          </a:xfrm>
        </p:grpSpPr>
        <p:sp>
          <p:nvSpPr>
            <p:cNvPr id="25" name="AutoShape 61"/>
            <p:cNvSpPr>
              <a:spLocks noChangeArrowheads="1"/>
            </p:cNvSpPr>
            <p:nvPr/>
          </p:nvSpPr>
          <p:spPr bwMode="gray">
            <a:xfrm>
              <a:off x="1536" y="1899"/>
              <a:ext cx="2736" cy="288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chemeClr val="accent6">
                    <a:lumMod val="75000"/>
                  </a:schemeClr>
                </a:gs>
                <a:gs pos="50000">
                  <a:schemeClr val="accent6">
                    <a:lumMod val="60000"/>
                    <a:lumOff val="40000"/>
                  </a:schemeClr>
                </a:gs>
                <a:gs pos="100000">
                  <a:schemeClr val="accent6">
                    <a:lumMod val="75000"/>
                  </a:schemeClr>
                </a:gs>
              </a:gsLst>
              <a:lin ang="5400000" scaled="1"/>
            </a:gradFill>
            <a:ln w="12700" algn="ctr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6" name="AutoShape 62"/>
            <p:cNvSpPr>
              <a:spLocks noChangeArrowheads="1"/>
            </p:cNvSpPr>
            <p:nvPr/>
          </p:nvSpPr>
          <p:spPr bwMode="gray">
            <a:xfrm>
              <a:off x="1296" y="1824"/>
              <a:ext cx="432" cy="432"/>
            </a:xfrm>
            <a:prstGeom prst="diamond">
              <a:avLst/>
            </a:prstGeom>
            <a:solidFill>
              <a:schemeClr val="accent6">
                <a:lumMod val="50000"/>
              </a:schemeClr>
            </a:solidFill>
            <a:ln w="25400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7" name="Text Box 63"/>
            <p:cNvSpPr txBox="1">
              <a:spLocks noChangeArrowheads="1"/>
            </p:cNvSpPr>
            <p:nvPr/>
          </p:nvSpPr>
          <p:spPr bwMode="gray">
            <a:xfrm>
              <a:off x="1680" y="1934"/>
              <a:ext cx="2160" cy="23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 eaLnBrk="0" hangingPunct="0"/>
              <a:r>
                <a:rPr lang="zh-TW" altLang="en-US" b="1" dirty="0">
                  <a:solidFill>
                    <a:srgbClr val="0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礦工驗證結果</a:t>
              </a:r>
              <a:endParaRPr lang="en-US" altLang="zh-TW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8" name="Text Box 64"/>
            <p:cNvSpPr txBox="1">
              <a:spLocks noChangeArrowheads="1"/>
            </p:cNvSpPr>
            <p:nvPr/>
          </p:nvSpPr>
          <p:spPr bwMode="gray">
            <a:xfrm>
              <a:off x="1393" y="1886"/>
              <a:ext cx="222" cy="2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altLang="zh-TW" sz="2400" dirty="0">
                  <a:solidFill>
                    <a:schemeClr val="bg1"/>
                  </a:solidFill>
                  <a:ea typeface="新細明體" charset="-120"/>
                </a:rPr>
                <a:t>5</a:t>
              </a:r>
            </a:p>
          </p:txBody>
        </p:sp>
      </p:grpSp>
      <p:grpSp>
        <p:nvGrpSpPr>
          <p:cNvPr id="29" name="Group 60"/>
          <p:cNvGrpSpPr>
            <a:grpSpLocks/>
          </p:cNvGrpSpPr>
          <p:nvPr/>
        </p:nvGrpSpPr>
        <p:grpSpPr bwMode="auto">
          <a:xfrm>
            <a:off x="2123728" y="5911552"/>
            <a:ext cx="4724400" cy="685800"/>
            <a:chOff x="1296" y="1824"/>
            <a:chExt cx="2976" cy="432"/>
          </a:xfrm>
        </p:grpSpPr>
        <p:sp>
          <p:nvSpPr>
            <p:cNvPr id="30" name="AutoShape 61"/>
            <p:cNvSpPr>
              <a:spLocks noChangeArrowheads="1"/>
            </p:cNvSpPr>
            <p:nvPr/>
          </p:nvSpPr>
          <p:spPr bwMode="gray">
            <a:xfrm>
              <a:off x="1536" y="1899"/>
              <a:ext cx="2736" cy="288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chemeClr val="bg2">
                    <a:lumMod val="25000"/>
                  </a:schemeClr>
                </a:gs>
                <a:gs pos="50000">
                  <a:schemeClr val="bg2">
                    <a:lumMod val="90000"/>
                  </a:schemeClr>
                </a:gs>
                <a:gs pos="100000">
                  <a:schemeClr val="bg2">
                    <a:lumMod val="25000"/>
                  </a:schemeClr>
                </a:gs>
              </a:gsLst>
              <a:lin ang="5400000" scaled="1"/>
            </a:gradFill>
            <a:ln w="12700" algn="ctr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1" name="AutoShape 62"/>
            <p:cNvSpPr>
              <a:spLocks noChangeArrowheads="1"/>
            </p:cNvSpPr>
            <p:nvPr/>
          </p:nvSpPr>
          <p:spPr bwMode="gray">
            <a:xfrm>
              <a:off x="1296" y="1824"/>
              <a:ext cx="432" cy="432"/>
            </a:xfrm>
            <a:prstGeom prst="diamond">
              <a:avLst/>
            </a:prstGeom>
            <a:solidFill>
              <a:schemeClr val="bg2">
                <a:lumMod val="25000"/>
              </a:schemeClr>
            </a:solidFill>
            <a:ln w="25400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2" name="Text Box 63"/>
            <p:cNvSpPr txBox="1">
              <a:spLocks noChangeArrowheads="1"/>
            </p:cNvSpPr>
            <p:nvPr/>
          </p:nvSpPr>
          <p:spPr bwMode="gray">
            <a:xfrm>
              <a:off x="1680" y="1934"/>
              <a:ext cx="2160" cy="23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 eaLnBrk="0" hangingPunct="0"/>
              <a:r>
                <a:rPr lang="zh-TW" altLang="en-US" b="1" dirty="0">
                  <a:solidFill>
                    <a:srgbClr val="0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交易驗證完成</a:t>
              </a:r>
              <a:endParaRPr lang="en-US" altLang="zh-TW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3" name="Text Box 64"/>
            <p:cNvSpPr txBox="1">
              <a:spLocks noChangeArrowheads="1"/>
            </p:cNvSpPr>
            <p:nvPr/>
          </p:nvSpPr>
          <p:spPr bwMode="gray">
            <a:xfrm>
              <a:off x="1393" y="1886"/>
              <a:ext cx="222" cy="2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altLang="zh-TW" sz="2400" dirty="0">
                  <a:solidFill>
                    <a:schemeClr val="bg1"/>
                  </a:solidFill>
                  <a:ea typeface="新細明體" charset="-120"/>
                </a:rPr>
                <a:t>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31329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區塊鏈的特色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匿名、公開、快速、不可竄改</a:t>
            </a:r>
          </a:p>
        </p:txBody>
      </p:sp>
    </p:spTree>
    <p:extLst>
      <p:ext uri="{BB962C8B-B14F-4D97-AF65-F5344CB8AC3E}">
        <p14:creationId xmlns:p14="http://schemas.microsoft.com/office/powerpoint/2010/main" val="2695323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6" name="Picture 4" descr="「anonymous」的圖片搜尋結果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32" r="17986"/>
          <a:stretch/>
        </p:blipFill>
        <p:spPr bwMode="auto">
          <a:xfrm>
            <a:off x="-36512" y="2679"/>
            <a:ext cx="9180512" cy="6870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6947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「公開透明 柯p」的圖片搜尋結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39942" cy="6957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/>
        </p:nvSpPr>
        <p:spPr>
          <a:xfrm>
            <a:off x="7240915" y="6695782"/>
            <a:ext cx="190308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100" dirty="0" smtClean="0"/>
              <a:t>來源</a:t>
            </a:r>
            <a:r>
              <a:rPr lang="en-US" altLang="zh-TW" sz="1100" dirty="0" smtClean="0"/>
              <a:t>:</a:t>
            </a:r>
            <a:r>
              <a:rPr lang="en-US" altLang="zh-TW" sz="1100" dirty="0"/>
              <a:t>https://goo.gl/v4zM7h</a:t>
            </a:r>
            <a:endParaRPr lang="zh-TW" altLang="en-US" sz="1100" dirty="0"/>
          </a:p>
        </p:txBody>
      </p:sp>
    </p:spTree>
    <p:extLst>
      <p:ext uri="{BB962C8B-B14F-4D97-AF65-F5344CB8AC3E}">
        <p14:creationId xmlns:p14="http://schemas.microsoft.com/office/powerpoint/2010/main" val="374148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相關圖片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126"/>
          <a:stretch/>
        </p:blipFill>
        <p:spPr bwMode="auto">
          <a:xfrm>
            <a:off x="0" y="-18722"/>
            <a:ext cx="9167062" cy="6876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9329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「ethereum enterprise alliance」的圖片搜尋結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群組 1"/>
          <p:cNvGrpSpPr/>
          <p:nvPr/>
        </p:nvGrpSpPr>
        <p:grpSpPr>
          <a:xfrm>
            <a:off x="1115616" y="3068960"/>
            <a:ext cx="1584408" cy="1080120"/>
            <a:chOff x="1115616" y="3068960"/>
            <a:chExt cx="1584408" cy="1080120"/>
          </a:xfrm>
        </p:grpSpPr>
        <p:sp>
          <p:nvSpPr>
            <p:cNvPr id="8" name="圓角矩形 7"/>
            <p:cNvSpPr/>
            <p:nvPr/>
          </p:nvSpPr>
          <p:spPr>
            <a:xfrm>
              <a:off x="1475656" y="3429000"/>
              <a:ext cx="792088" cy="720080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文字方塊 8"/>
            <p:cNvSpPr txBox="1"/>
            <p:nvPr/>
          </p:nvSpPr>
          <p:spPr>
            <a:xfrm>
              <a:off x="1115616" y="3068960"/>
              <a:ext cx="15844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>
                  <a:solidFill>
                    <a:srgbClr val="FF0000"/>
                  </a:solidFill>
                </a:rPr>
                <a:t>We are here!!</a:t>
              </a:r>
              <a:endParaRPr lang="zh-TW" altLang="en-US" dirty="0">
                <a:solidFill>
                  <a:srgbClr val="FF0000"/>
                </a:solidFill>
              </a:endParaRPr>
            </a:p>
          </p:txBody>
        </p:sp>
      </p:grpSp>
      <p:pic>
        <p:nvPicPr>
          <p:cNvPr id="1026" name="Picture 2" descr="D:\ppt\images\Amis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80728"/>
            <a:ext cx="2698794" cy="1944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7554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995" b="97007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33" y="908720"/>
            <a:ext cx="9001000" cy="4687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434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「speed up」的圖片搜尋結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998730"/>
            <a:ext cx="7776864" cy="4860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/>
          <p:cNvSpPr txBox="1"/>
          <p:nvPr/>
        </p:nvSpPr>
        <p:spPr>
          <a:xfrm>
            <a:off x="1331640" y="5013176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傳統銀行一天清算一次</a:t>
            </a:r>
            <a:endParaRPr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5557377" y="5013176"/>
            <a:ext cx="1822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區塊鏈</a:t>
            </a:r>
            <a:r>
              <a:rPr lang="en-US" altLang="zh-TW" dirty="0" smtClean="0"/>
              <a:t>16</a:t>
            </a:r>
            <a:r>
              <a:rPr lang="zh-TW" altLang="en-US" dirty="0" smtClean="0"/>
              <a:t>秒一次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41567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區塊鏈平台</a:t>
            </a:r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創始人年紀僅</a:t>
            </a:r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23</a:t>
            </a: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歲</a:t>
            </a:r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…</a:t>
            </a:r>
            <a:endParaRPr lang="zh-TW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484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創始人</a:t>
            </a:r>
            <a:r>
              <a:rPr lang="en-US" altLang="zh-TW" dirty="0" err="1"/>
              <a:t>Vitalik</a:t>
            </a:r>
            <a:r>
              <a:rPr lang="en-US" altLang="zh-TW" dirty="0"/>
              <a:t> </a:t>
            </a:r>
            <a:r>
              <a:rPr lang="en-US" altLang="zh-TW" dirty="0" err="1" smtClean="0"/>
              <a:t>Buterin</a:t>
            </a:r>
            <a:endParaRPr lang="en-US" altLang="zh-TW" dirty="0" smtClean="0"/>
          </a:p>
          <a:p>
            <a:r>
              <a:rPr lang="zh-TW" altLang="en-US" dirty="0" smtClean="0"/>
              <a:t>代表的數位貨幣</a:t>
            </a:r>
            <a:r>
              <a:rPr lang="en-US" altLang="zh-TW" dirty="0" smtClean="0"/>
              <a:t>:</a:t>
            </a:r>
            <a:r>
              <a:rPr lang="zh-TW" altLang="en-US" dirty="0" smtClean="0"/>
              <a:t> 以太幣</a:t>
            </a:r>
            <a:r>
              <a:rPr lang="en-US" altLang="zh-TW" dirty="0" smtClean="0"/>
              <a:t>(Ether)</a:t>
            </a:r>
          </a:p>
          <a:p>
            <a:endParaRPr lang="en-US" altLang="zh-TW" dirty="0" smtClean="0"/>
          </a:p>
          <a:p>
            <a:r>
              <a:rPr lang="zh-TW" altLang="en-US" dirty="0"/>
              <a:t>特色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開源平台，開發社群穩固，不斷增長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智慧型合約，任何人皆可在上面開發應用程式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16</a:t>
            </a:r>
            <a:r>
              <a:rPr lang="zh-TW" altLang="en-US" dirty="0" smtClean="0"/>
              <a:t>秒做完清算</a:t>
            </a:r>
            <a:endParaRPr lang="en-US" altLang="zh-TW" dirty="0" smtClean="0"/>
          </a:p>
          <a:p>
            <a:pPr lvl="1"/>
            <a:endParaRPr lang="en-US" altLang="zh-TW" dirty="0" smtClean="0"/>
          </a:p>
          <a:p>
            <a:endParaRPr lang="en-US" altLang="zh-TW" dirty="0" smtClean="0"/>
          </a:p>
          <a:p>
            <a:endParaRPr lang="zh-TW" altLang="en-US" dirty="0"/>
          </a:p>
        </p:txBody>
      </p:sp>
      <p:pic>
        <p:nvPicPr>
          <p:cNvPr id="2054" name="Picture 6" descr="相關圖片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5229200"/>
            <a:ext cx="2808312" cy="1550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8" descr="「ethereum」的圖片搜尋結果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5" name="AutoShape 10" descr="「ethereum」的圖片搜尋結果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6" name="AutoShape 12" descr="「ethereum」的圖片搜尋結果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7" name="AutoShape 14" descr="「ethereum」的圖片搜尋結果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2064" name="Picture 16" descr="「ethereum」的圖片搜尋結果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340201"/>
            <a:ext cx="4135619" cy="1038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090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D:\OneDrive\圖片\螢幕擷取畫面\2017-08-22 (2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68760"/>
            <a:ext cx="8222298" cy="5138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TW" altLang="en-US" dirty="0"/>
              <a:t>以太幣近一</a:t>
            </a:r>
            <a:r>
              <a:rPr lang="zh-TW" altLang="en-US" dirty="0" smtClean="0"/>
              <a:t>年走勢，週線</a:t>
            </a:r>
            <a:endParaRPr lang="zh-TW" altLang="en-US" dirty="0"/>
          </a:p>
        </p:txBody>
      </p:sp>
      <p:sp>
        <p:nvSpPr>
          <p:cNvPr id="6" name="圓角矩形 5"/>
          <p:cNvSpPr/>
          <p:nvPr/>
        </p:nvSpPr>
        <p:spPr>
          <a:xfrm>
            <a:off x="8244408" y="2564904"/>
            <a:ext cx="839043" cy="297656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300</a:t>
            </a:r>
            <a:endParaRPr lang="zh-TW" altLang="en-US" dirty="0"/>
          </a:p>
        </p:txBody>
      </p:sp>
      <p:sp>
        <p:nvSpPr>
          <p:cNvPr id="7" name="圓角矩形 6"/>
          <p:cNvSpPr/>
          <p:nvPr/>
        </p:nvSpPr>
        <p:spPr>
          <a:xfrm>
            <a:off x="8244408" y="4787528"/>
            <a:ext cx="820377" cy="297656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100</a:t>
            </a:r>
            <a:endParaRPr lang="zh-TW" altLang="en-US" dirty="0"/>
          </a:p>
        </p:txBody>
      </p:sp>
      <p:sp>
        <p:nvSpPr>
          <p:cNvPr id="10" name="圓角矩形 9"/>
          <p:cNvSpPr/>
          <p:nvPr/>
        </p:nvSpPr>
        <p:spPr>
          <a:xfrm>
            <a:off x="4269115" y="6427618"/>
            <a:ext cx="965769" cy="297656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2017/1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2" name="圓角矩形 11"/>
          <p:cNvSpPr/>
          <p:nvPr/>
        </p:nvSpPr>
        <p:spPr>
          <a:xfrm>
            <a:off x="1115616" y="6423004"/>
            <a:ext cx="936104" cy="297656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2016/3</a:t>
            </a:r>
            <a:endParaRPr lang="zh-TW" altLang="en-US" dirty="0">
              <a:solidFill>
                <a:schemeClr val="tx1"/>
              </a:solidFill>
            </a:endParaRPr>
          </a:p>
        </p:txBody>
      </p:sp>
      <p:cxnSp>
        <p:nvCxnSpPr>
          <p:cNvPr id="13" name="直線接點 12"/>
          <p:cNvCxnSpPr/>
          <p:nvPr/>
        </p:nvCxnSpPr>
        <p:spPr>
          <a:xfrm>
            <a:off x="251520" y="3838228"/>
            <a:ext cx="7704856" cy="228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/>
          <p:cNvCxnSpPr/>
          <p:nvPr/>
        </p:nvCxnSpPr>
        <p:spPr>
          <a:xfrm>
            <a:off x="251520" y="2736000"/>
            <a:ext cx="77048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/>
          <p:cNvCxnSpPr/>
          <p:nvPr/>
        </p:nvCxnSpPr>
        <p:spPr>
          <a:xfrm>
            <a:off x="6948264" y="1268760"/>
            <a:ext cx="0" cy="48965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接點 17"/>
          <p:cNvCxnSpPr/>
          <p:nvPr/>
        </p:nvCxnSpPr>
        <p:spPr>
          <a:xfrm>
            <a:off x="4752000" y="1268760"/>
            <a:ext cx="0" cy="48962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接點 18"/>
          <p:cNvCxnSpPr/>
          <p:nvPr/>
        </p:nvCxnSpPr>
        <p:spPr>
          <a:xfrm>
            <a:off x="3059832" y="1268760"/>
            <a:ext cx="0" cy="48965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/>
          <p:cNvCxnSpPr/>
          <p:nvPr/>
        </p:nvCxnSpPr>
        <p:spPr>
          <a:xfrm>
            <a:off x="1512000" y="1268760"/>
            <a:ext cx="0" cy="48965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接點 20"/>
          <p:cNvCxnSpPr/>
          <p:nvPr/>
        </p:nvCxnSpPr>
        <p:spPr>
          <a:xfrm>
            <a:off x="251520" y="5805264"/>
            <a:ext cx="77048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圓角矩形 21"/>
          <p:cNvSpPr/>
          <p:nvPr/>
        </p:nvSpPr>
        <p:spPr>
          <a:xfrm>
            <a:off x="8244408" y="5656436"/>
            <a:ext cx="833773" cy="297656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20</a:t>
            </a:r>
            <a:endParaRPr lang="zh-TW" altLang="en-US" dirty="0"/>
          </a:p>
        </p:txBody>
      </p:sp>
      <p:sp>
        <p:nvSpPr>
          <p:cNvPr id="23" name="文字方塊 22"/>
          <p:cNvSpPr txBox="1"/>
          <p:nvPr/>
        </p:nvSpPr>
        <p:spPr>
          <a:xfrm>
            <a:off x="8377674" y="1244938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USD</a:t>
            </a:r>
            <a:endParaRPr lang="zh-TW" altLang="en-US" dirty="0"/>
          </a:p>
        </p:txBody>
      </p:sp>
      <p:sp>
        <p:nvSpPr>
          <p:cNvPr id="24" name="文字方塊 23"/>
          <p:cNvSpPr txBox="1"/>
          <p:nvPr/>
        </p:nvSpPr>
        <p:spPr>
          <a:xfrm>
            <a:off x="-65737" y="6417498"/>
            <a:ext cx="965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年份</a:t>
            </a:r>
            <a:r>
              <a:rPr lang="en-US" altLang="zh-TW" dirty="0" smtClean="0"/>
              <a:t>/</a:t>
            </a:r>
            <a:r>
              <a:rPr lang="zh-TW" altLang="en-US" dirty="0" smtClean="0"/>
              <a:t>月</a:t>
            </a:r>
            <a:endParaRPr lang="zh-TW" altLang="en-US" dirty="0"/>
          </a:p>
        </p:txBody>
      </p:sp>
      <p:cxnSp>
        <p:nvCxnSpPr>
          <p:cNvPr id="25" name="直線接點 24"/>
          <p:cNvCxnSpPr/>
          <p:nvPr/>
        </p:nvCxnSpPr>
        <p:spPr>
          <a:xfrm>
            <a:off x="251520" y="4941168"/>
            <a:ext cx="77048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圓角矩形 25"/>
          <p:cNvSpPr/>
          <p:nvPr/>
        </p:nvSpPr>
        <p:spPr>
          <a:xfrm>
            <a:off x="8244408" y="3717032"/>
            <a:ext cx="839043" cy="297656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200</a:t>
            </a:r>
            <a:endParaRPr lang="zh-TW" altLang="en-US" dirty="0"/>
          </a:p>
        </p:txBody>
      </p:sp>
      <p:sp>
        <p:nvSpPr>
          <p:cNvPr id="27" name="文字方塊 26"/>
          <p:cNvSpPr txBox="1"/>
          <p:nvPr/>
        </p:nvSpPr>
        <p:spPr>
          <a:xfrm>
            <a:off x="7754907" y="6602164"/>
            <a:ext cx="13756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000" dirty="0"/>
              <a:t>最後更新</a:t>
            </a:r>
            <a:r>
              <a:rPr lang="en-US" altLang="zh-TW" sz="1000" dirty="0"/>
              <a:t>: 2017/8/17</a:t>
            </a:r>
            <a:endParaRPr lang="zh-TW" altLang="en-US" sz="1000" dirty="0"/>
          </a:p>
        </p:txBody>
      </p:sp>
      <p:sp>
        <p:nvSpPr>
          <p:cNvPr id="28" name="圓角矩形 27"/>
          <p:cNvSpPr/>
          <p:nvPr/>
        </p:nvSpPr>
        <p:spPr>
          <a:xfrm>
            <a:off x="6465379" y="6417498"/>
            <a:ext cx="965769" cy="297656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2017/7</a:t>
            </a:r>
            <a:endParaRPr lang="zh-TW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0498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「ethereum enterprise alliance」的圖片搜尋結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7621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區塊鏈</a:t>
            </a:r>
            <a:r>
              <a:rPr lang="zh-TW" altLang="en-US" dirty="0"/>
              <a:t>的</a:t>
            </a:r>
            <a:r>
              <a:rPr lang="zh-TW" altLang="en-US" dirty="0" smtClean="0"/>
              <a:t>應用</a:t>
            </a:r>
            <a:endParaRPr lang="zh-TW" altLang="en-US" dirty="0"/>
          </a:p>
        </p:txBody>
      </p:sp>
      <p:sp>
        <p:nvSpPr>
          <p:cNvPr id="5" name="文字版面配置區 4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高盛</a:t>
            </a:r>
            <a:r>
              <a:rPr lang="en-US" altLang="zh-TW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: </a:t>
            </a:r>
            <a:r>
              <a:rPr lang="zh-TW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區塊鏈從</a:t>
            </a:r>
            <a:r>
              <a:rPr lang="en-US" altLang="zh-TW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Airbnb</a:t>
            </a:r>
            <a:r>
              <a:rPr lang="zh-TW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到股市及身分檢驗，將大顯身手</a:t>
            </a:r>
            <a:endParaRPr lang="zh-TW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8281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22"/>
          <p:cNvSpPr>
            <a:spLocks noChangeArrowheads="1"/>
          </p:cNvSpPr>
          <p:nvPr/>
        </p:nvSpPr>
        <p:spPr bwMode="black">
          <a:xfrm>
            <a:off x="5649913" y="1144788"/>
            <a:ext cx="2189162" cy="95410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171450" indent="-171450">
              <a:lnSpc>
                <a:spcPct val="70000"/>
              </a:lnSpc>
              <a:buFont typeface="Arial" panose="020B0604020202020204" pitchFamily="34" charset="0"/>
              <a:buChar char="•"/>
            </a:pPr>
            <a:r>
              <a:rPr lang="zh-TW" altLang="en-US" sz="1600" dirty="0" smtClean="0">
                <a:solidFill>
                  <a:srgbClr val="000000"/>
                </a:solidFill>
                <a:latin typeface="+mn-ea"/>
              </a:rPr>
              <a:t>車子</a:t>
            </a:r>
            <a:endParaRPr lang="en-US" altLang="zh-TW" sz="1600" dirty="0">
              <a:solidFill>
                <a:srgbClr val="000000"/>
              </a:solidFill>
              <a:latin typeface="+mn-ea"/>
            </a:endParaRPr>
          </a:p>
          <a:p>
            <a:pPr marL="171450" indent="-171450">
              <a:lnSpc>
                <a:spcPct val="70000"/>
              </a:lnSpc>
            </a:pPr>
            <a:endParaRPr lang="en-US" altLang="zh-TW" sz="1600" dirty="0">
              <a:solidFill>
                <a:srgbClr val="000000"/>
              </a:solidFill>
              <a:latin typeface="+mn-ea"/>
            </a:endParaRPr>
          </a:p>
          <a:p>
            <a:pPr marL="171450" indent="-171450">
              <a:lnSpc>
                <a:spcPct val="70000"/>
              </a:lnSpc>
              <a:buFont typeface="Arial" panose="020B0604020202020204" pitchFamily="34" charset="0"/>
              <a:buChar char="•"/>
            </a:pPr>
            <a:r>
              <a:rPr lang="zh-TW" altLang="en-US" sz="1600" dirty="0" smtClean="0">
                <a:solidFill>
                  <a:srgbClr val="000000"/>
                </a:solidFill>
                <a:latin typeface="+mn-ea"/>
              </a:rPr>
              <a:t>船</a:t>
            </a:r>
            <a:endParaRPr lang="en-US" altLang="zh-TW" sz="1600" dirty="0" smtClean="0">
              <a:solidFill>
                <a:srgbClr val="000000"/>
              </a:solidFill>
              <a:latin typeface="+mn-ea"/>
            </a:endParaRPr>
          </a:p>
          <a:p>
            <a:pPr marL="171450" indent="-171450">
              <a:lnSpc>
                <a:spcPct val="70000"/>
              </a:lnSpc>
              <a:buFont typeface="Arial" panose="020B0604020202020204" pitchFamily="34" charset="0"/>
              <a:buChar char="•"/>
            </a:pPr>
            <a:endParaRPr lang="en-US" altLang="zh-TW" sz="1600" dirty="0">
              <a:solidFill>
                <a:srgbClr val="000000"/>
              </a:solidFill>
              <a:latin typeface="+mn-ea"/>
            </a:endParaRPr>
          </a:p>
          <a:p>
            <a:pPr marL="171450" indent="-171450">
              <a:lnSpc>
                <a:spcPct val="70000"/>
              </a:lnSpc>
              <a:buFont typeface="Arial" panose="020B0604020202020204" pitchFamily="34" charset="0"/>
              <a:buChar char="•"/>
            </a:pPr>
            <a:r>
              <a:rPr lang="zh-TW" altLang="en-US" sz="1600" dirty="0" smtClean="0">
                <a:solidFill>
                  <a:srgbClr val="000000"/>
                </a:solidFill>
                <a:latin typeface="+mn-ea"/>
              </a:rPr>
              <a:t>藝術品</a:t>
            </a:r>
            <a:endParaRPr lang="en-US" altLang="zh-TW" sz="160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12" name="Rectangle 24"/>
          <p:cNvSpPr>
            <a:spLocks noChangeArrowheads="1"/>
          </p:cNvSpPr>
          <p:nvPr/>
        </p:nvSpPr>
        <p:spPr bwMode="black">
          <a:xfrm>
            <a:off x="5170488" y="4933878"/>
            <a:ext cx="2281237" cy="99719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171450" indent="-171450">
              <a:lnSpc>
                <a:spcPct val="70000"/>
              </a:lnSpc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srgbClr val="000000"/>
                </a:solidFill>
                <a:latin typeface="+mn-ea"/>
              </a:rPr>
              <a:t>音樂</a:t>
            </a:r>
            <a:endParaRPr lang="en-US" altLang="zh-TW" sz="1600" dirty="0" smtClean="0">
              <a:solidFill>
                <a:srgbClr val="000000"/>
              </a:solidFill>
              <a:latin typeface="+mn-ea"/>
            </a:endParaRPr>
          </a:p>
          <a:p>
            <a:pPr marL="171450" indent="-171450">
              <a:lnSpc>
                <a:spcPct val="70000"/>
              </a:lnSpc>
            </a:pPr>
            <a:endParaRPr lang="en-US" altLang="zh-TW" sz="2000" dirty="0" smtClean="0">
              <a:solidFill>
                <a:srgbClr val="000000"/>
              </a:solidFill>
              <a:latin typeface="+mn-ea"/>
            </a:endParaRPr>
          </a:p>
          <a:p>
            <a:pPr marL="171450" indent="-171450">
              <a:lnSpc>
                <a:spcPct val="70000"/>
              </a:lnSpc>
              <a:buFont typeface="Arial" panose="020B0604020202020204" pitchFamily="34" charset="0"/>
              <a:buChar char="•"/>
            </a:pPr>
            <a:r>
              <a:rPr lang="zh-TW" altLang="en-US" sz="1600" dirty="0" smtClean="0">
                <a:solidFill>
                  <a:srgbClr val="000000"/>
                </a:solidFill>
                <a:latin typeface="+mn-ea"/>
              </a:rPr>
              <a:t>圖檔</a:t>
            </a:r>
            <a:endParaRPr lang="en-US" altLang="zh-TW" sz="1600" dirty="0" smtClean="0">
              <a:solidFill>
                <a:srgbClr val="000000"/>
              </a:solidFill>
              <a:latin typeface="+mn-ea"/>
            </a:endParaRPr>
          </a:p>
          <a:p>
            <a:pPr marL="171450" indent="-171450">
              <a:lnSpc>
                <a:spcPct val="70000"/>
              </a:lnSpc>
              <a:buFont typeface="Arial" panose="020B0604020202020204" pitchFamily="34" charset="0"/>
              <a:buChar char="•"/>
            </a:pPr>
            <a:endParaRPr lang="en-US" altLang="zh-TW" sz="1600" dirty="0">
              <a:solidFill>
                <a:srgbClr val="000000"/>
              </a:solidFill>
              <a:latin typeface="+mn-ea"/>
            </a:endParaRPr>
          </a:p>
          <a:p>
            <a:pPr marL="171450" indent="-171450">
              <a:lnSpc>
                <a:spcPct val="70000"/>
              </a:lnSpc>
              <a:buFont typeface="Arial" panose="020B0604020202020204" pitchFamily="34" charset="0"/>
              <a:buChar char="•"/>
            </a:pPr>
            <a:endParaRPr lang="en-US" altLang="zh-TW" sz="160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14" name="Rectangle 26"/>
          <p:cNvSpPr>
            <a:spLocks noChangeArrowheads="1"/>
          </p:cNvSpPr>
          <p:nvPr/>
        </p:nvSpPr>
        <p:spPr bwMode="black">
          <a:xfrm>
            <a:off x="1825625" y="4933878"/>
            <a:ext cx="2192338" cy="130343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171450" indent="-171450">
              <a:lnSpc>
                <a:spcPct val="70000"/>
              </a:lnSpc>
              <a:buFont typeface="Arial" panose="020B0604020202020204" pitchFamily="34" charset="0"/>
              <a:buChar char="•"/>
            </a:pPr>
            <a:r>
              <a:rPr lang="zh-TW" altLang="en-US" sz="1600" dirty="0" smtClean="0">
                <a:solidFill>
                  <a:srgbClr val="000000"/>
                </a:solidFill>
                <a:latin typeface="+mn-ea"/>
              </a:rPr>
              <a:t>供應商</a:t>
            </a:r>
            <a:endParaRPr lang="en-US" altLang="zh-TW" sz="1600" dirty="0" smtClean="0">
              <a:solidFill>
                <a:srgbClr val="000000"/>
              </a:solidFill>
              <a:latin typeface="+mn-ea"/>
            </a:endParaRPr>
          </a:p>
          <a:p>
            <a:pPr marL="171450" indent="-171450">
              <a:lnSpc>
                <a:spcPct val="70000"/>
              </a:lnSpc>
              <a:buFont typeface="Arial" panose="020B0604020202020204" pitchFamily="34" charset="0"/>
              <a:buChar char="•"/>
            </a:pPr>
            <a:endParaRPr lang="en-US" altLang="zh-TW" sz="1600" dirty="0">
              <a:solidFill>
                <a:srgbClr val="000000"/>
              </a:solidFill>
              <a:latin typeface="+mn-ea"/>
            </a:endParaRPr>
          </a:p>
          <a:p>
            <a:pPr marL="171450" indent="-171450">
              <a:lnSpc>
                <a:spcPct val="70000"/>
              </a:lnSpc>
              <a:buFont typeface="Arial" panose="020B0604020202020204" pitchFamily="34" charset="0"/>
              <a:buChar char="•"/>
            </a:pPr>
            <a:r>
              <a:rPr lang="zh-TW" altLang="en-US" sz="1600" dirty="0" smtClean="0">
                <a:solidFill>
                  <a:srgbClr val="000000"/>
                </a:solidFill>
                <a:latin typeface="+mn-ea"/>
              </a:rPr>
              <a:t>製造商</a:t>
            </a:r>
            <a:endParaRPr lang="en-US" altLang="zh-TW" sz="1600" dirty="0" smtClean="0">
              <a:solidFill>
                <a:srgbClr val="000000"/>
              </a:solidFill>
              <a:latin typeface="+mn-ea"/>
            </a:endParaRPr>
          </a:p>
          <a:p>
            <a:pPr marL="171450" indent="-171450">
              <a:lnSpc>
                <a:spcPct val="70000"/>
              </a:lnSpc>
              <a:buFont typeface="Arial" panose="020B0604020202020204" pitchFamily="34" charset="0"/>
              <a:buChar char="•"/>
            </a:pPr>
            <a:endParaRPr lang="en-US" altLang="zh-TW" sz="1600" dirty="0">
              <a:solidFill>
                <a:srgbClr val="000000"/>
              </a:solidFill>
              <a:latin typeface="+mn-ea"/>
            </a:endParaRPr>
          </a:p>
          <a:p>
            <a:pPr marL="171450" indent="-171450">
              <a:lnSpc>
                <a:spcPct val="70000"/>
              </a:lnSpc>
              <a:buFont typeface="Arial" panose="020B0604020202020204" pitchFamily="34" charset="0"/>
              <a:buChar char="•"/>
            </a:pPr>
            <a:r>
              <a:rPr lang="zh-TW" altLang="en-US" sz="1600" dirty="0" smtClean="0">
                <a:solidFill>
                  <a:srgbClr val="000000"/>
                </a:solidFill>
                <a:latin typeface="+mn-ea"/>
              </a:rPr>
              <a:t>經銷網路</a:t>
            </a:r>
            <a:endParaRPr lang="en-US" altLang="zh-TW" sz="1600" dirty="0" smtClean="0">
              <a:solidFill>
                <a:srgbClr val="000000"/>
              </a:solidFill>
              <a:latin typeface="+mn-ea"/>
            </a:endParaRPr>
          </a:p>
          <a:p>
            <a:pPr marL="171450" indent="-171450">
              <a:lnSpc>
                <a:spcPct val="70000"/>
              </a:lnSpc>
              <a:buFont typeface="Arial" panose="020B0604020202020204" pitchFamily="34" charset="0"/>
              <a:buChar char="•"/>
            </a:pPr>
            <a:endParaRPr lang="en-US" altLang="zh-TW" sz="1600" dirty="0">
              <a:solidFill>
                <a:srgbClr val="000000"/>
              </a:solidFill>
              <a:latin typeface="+mn-ea"/>
            </a:endParaRPr>
          </a:p>
          <a:p>
            <a:pPr marL="171450" indent="-171450">
              <a:lnSpc>
                <a:spcPct val="70000"/>
              </a:lnSpc>
              <a:buFont typeface="Arial" panose="020B0604020202020204" pitchFamily="34" charset="0"/>
              <a:buChar char="•"/>
            </a:pPr>
            <a:r>
              <a:rPr lang="zh-TW" altLang="en-US" sz="1600" dirty="0" smtClean="0">
                <a:solidFill>
                  <a:srgbClr val="000000"/>
                </a:solidFill>
                <a:latin typeface="+mn-ea"/>
              </a:rPr>
              <a:t>消費者</a:t>
            </a:r>
            <a:endParaRPr lang="en-US" altLang="zh-TW" sz="1600" dirty="0">
              <a:solidFill>
                <a:srgbClr val="000000"/>
              </a:solidFill>
              <a:latin typeface="+mn-ea"/>
            </a:endParaRPr>
          </a:p>
        </p:txBody>
      </p:sp>
      <p:grpSp>
        <p:nvGrpSpPr>
          <p:cNvPr id="25" name="群組 24"/>
          <p:cNvGrpSpPr/>
          <p:nvPr/>
        </p:nvGrpSpPr>
        <p:grpSpPr>
          <a:xfrm>
            <a:off x="3622675" y="1086051"/>
            <a:ext cx="1919288" cy="593725"/>
            <a:chOff x="3622675" y="1484784"/>
            <a:chExt cx="1919288" cy="593725"/>
          </a:xfrm>
        </p:grpSpPr>
        <p:sp>
          <p:nvSpPr>
            <p:cNvPr id="5" name="AutoShape 17"/>
            <p:cNvSpPr>
              <a:spLocks noChangeArrowheads="1"/>
            </p:cNvSpPr>
            <p:nvPr/>
          </p:nvSpPr>
          <p:spPr bwMode="gray">
            <a:xfrm>
              <a:off x="3622675" y="1484784"/>
              <a:ext cx="1919288" cy="593725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shade val="76471"/>
                    <a:invGamma/>
                  </a:schemeClr>
                </a:gs>
              </a:gsLst>
              <a:lin ang="5400000" scaled="1"/>
            </a:gradFill>
            <a:ln w="57150">
              <a:solidFill>
                <a:schemeClr val="accent1"/>
              </a:solidFill>
              <a:round/>
              <a:headEnd/>
              <a:tailEnd/>
            </a:ln>
            <a:effectLst>
              <a:outerShdw dist="52363" dir="4557825" algn="ctr" rotWithShape="0">
                <a:srgbClr val="1C1C1C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endParaRPr lang="zh-TW" altLang="en-US">
                <a:latin typeface="+mn-ea"/>
              </a:endParaRPr>
            </a:p>
          </p:txBody>
        </p:sp>
        <p:sp>
          <p:nvSpPr>
            <p:cNvPr id="15" name="Rectangle 27"/>
            <p:cNvSpPr>
              <a:spLocks noChangeArrowheads="1"/>
            </p:cNvSpPr>
            <p:nvPr/>
          </p:nvSpPr>
          <p:spPr bwMode="white">
            <a:xfrm>
              <a:off x="3864114" y="1550813"/>
              <a:ext cx="1415772" cy="46166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/>
              <a:r>
                <a:rPr lang="zh-TW" altLang="en-US" sz="2400" b="1" dirty="0" smtClean="0">
                  <a:solidFill>
                    <a:srgbClr val="FFFFFF"/>
                  </a:solidFill>
                  <a:latin typeface="+mn-ea"/>
                </a:rPr>
                <a:t>實體資產</a:t>
              </a:r>
              <a:endParaRPr lang="en-US" altLang="zh-TW" sz="2400" b="1" dirty="0">
                <a:solidFill>
                  <a:srgbClr val="FFFFFF"/>
                </a:solidFill>
                <a:latin typeface="+mn-ea"/>
              </a:endParaRPr>
            </a:p>
          </p:txBody>
        </p:sp>
      </p:grpSp>
      <p:grpSp>
        <p:nvGrpSpPr>
          <p:cNvPr id="24" name="群組 23"/>
          <p:cNvGrpSpPr/>
          <p:nvPr/>
        </p:nvGrpSpPr>
        <p:grpSpPr>
          <a:xfrm>
            <a:off x="1357313" y="2454203"/>
            <a:ext cx="1919287" cy="593725"/>
            <a:chOff x="1357313" y="2852936"/>
            <a:chExt cx="1919287" cy="593725"/>
          </a:xfrm>
        </p:grpSpPr>
        <p:sp>
          <p:nvSpPr>
            <p:cNvPr id="6" name="AutoShape 18"/>
            <p:cNvSpPr>
              <a:spLocks noChangeArrowheads="1"/>
            </p:cNvSpPr>
            <p:nvPr/>
          </p:nvSpPr>
          <p:spPr bwMode="gray">
            <a:xfrm>
              <a:off x="1357313" y="2852936"/>
              <a:ext cx="1919287" cy="593725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shade val="76471"/>
                    <a:invGamma/>
                  </a:schemeClr>
                </a:gs>
              </a:gsLst>
              <a:lin ang="5400000" scaled="1"/>
            </a:gradFill>
            <a:ln w="57150">
              <a:solidFill>
                <a:schemeClr val="accent1"/>
              </a:solidFill>
              <a:round/>
              <a:headEnd/>
              <a:tailEnd/>
            </a:ln>
            <a:effectLst>
              <a:outerShdw dist="52363" dir="4557825" algn="ctr" rotWithShape="0">
                <a:srgbClr val="1C1C1C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endParaRPr lang="zh-TW" altLang="en-US">
                <a:latin typeface="+mn-ea"/>
              </a:endParaRPr>
            </a:p>
          </p:txBody>
        </p:sp>
        <p:sp>
          <p:nvSpPr>
            <p:cNvPr id="16" name="Rectangle 28"/>
            <p:cNvSpPr>
              <a:spLocks noChangeArrowheads="1"/>
            </p:cNvSpPr>
            <p:nvPr/>
          </p:nvSpPr>
          <p:spPr bwMode="white">
            <a:xfrm>
              <a:off x="1586052" y="2924944"/>
              <a:ext cx="1415772" cy="46166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/>
              <a:r>
                <a:rPr lang="zh-TW" altLang="en-US" sz="2400" b="1" dirty="0" smtClean="0">
                  <a:solidFill>
                    <a:srgbClr val="FFFFFF"/>
                  </a:solidFill>
                  <a:latin typeface="+mn-ea"/>
                </a:rPr>
                <a:t>共享帳務</a:t>
              </a:r>
              <a:endParaRPr lang="en-US" altLang="zh-TW" sz="2400" b="1" dirty="0">
                <a:solidFill>
                  <a:srgbClr val="FFFFFF"/>
                </a:solidFill>
                <a:latin typeface="+mn-ea"/>
              </a:endParaRPr>
            </a:p>
          </p:txBody>
        </p:sp>
      </p:grpSp>
      <p:grpSp>
        <p:nvGrpSpPr>
          <p:cNvPr id="26" name="群組 25"/>
          <p:cNvGrpSpPr/>
          <p:nvPr/>
        </p:nvGrpSpPr>
        <p:grpSpPr>
          <a:xfrm>
            <a:off x="5867400" y="2454203"/>
            <a:ext cx="1919288" cy="593725"/>
            <a:chOff x="5867400" y="2852936"/>
            <a:chExt cx="1919288" cy="593725"/>
          </a:xfrm>
        </p:grpSpPr>
        <p:sp>
          <p:nvSpPr>
            <p:cNvPr id="7" name="AutoShape 19"/>
            <p:cNvSpPr>
              <a:spLocks noChangeArrowheads="1"/>
            </p:cNvSpPr>
            <p:nvPr/>
          </p:nvSpPr>
          <p:spPr bwMode="gray">
            <a:xfrm>
              <a:off x="5867400" y="2852936"/>
              <a:ext cx="1919288" cy="593725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shade val="76471"/>
                    <a:invGamma/>
                  </a:schemeClr>
                </a:gs>
              </a:gsLst>
              <a:lin ang="5400000" scaled="1"/>
            </a:gradFill>
            <a:ln w="57150">
              <a:solidFill>
                <a:schemeClr val="accent1"/>
              </a:solidFill>
              <a:round/>
              <a:headEnd/>
              <a:tailEnd/>
            </a:ln>
            <a:effectLst>
              <a:outerShdw dist="52363" dir="4557825" algn="ctr" rotWithShape="0">
                <a:srgbClr val="1C1C1C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endParaRPr lang="zh-TW" altLang="en-US">
                <a:latin typeface="+mn-ea"/>
              </a:endParaRPr>
            </a:p>
          </p:txBody>
        </p:sp>
        <p:sp>
          <p:nvSpPr>
            <p:cNvPr id="17" name="Rectangle 29"/>
            <p:cNvSpPr>
              <a:spLocks noChangeArrowheads="1"/>
            </p:cNvSpPr>
            <p:nvPr/>
          </p:nvSpPr>
          <p:spPr bwMode="white">
            <a:xfrm>
              <a:off x="6119158" y="2941984"/>
              <a:ext cx="1415772" cy="46166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/>
              <a:r>
                <a:rPr lang="zh-TW" altLang="en-US" sz="2400" b="1" dirty="0" smtClean="0">
                  <a:solidFill>
                    <a:srgbClr val="FFFFFF"/>
                  </a:solidFill>
                  <a:latin typeface="+mn-ea"/>
                </a:rPr>
                <a:t>抽象資產</a:t>
              </a:r>
              <a:endParaRPr lang="en-US" altLang="zh-TW" sz="2400" b="1" dirty="0">
                <a:solidFill>
                  <a:srgbClr val="FFFFFF"/>
                </a:solidFill>
                <a:latin typeface="+mn-ea"/>
              </a:endParaRPr>
            </a:p>
          </p:txBody>
        </p:sp>
      </p:grpSp>
      <p:grpSp>
        <p:nvGrpSpPr>
          <p:cNvPr id="27" name="群組 26"/>
          <p:cNvGrpSpPr/>
          <p:nvPr/>
        </p:nvGrpSpPr>
        <p:grpSpPr>
          <a:xfrm>
            <a:off x="5233988" y="4238553"/>
            <a:ext cx="1919287" cy="593725"/>
            <a:chOff x="5233988" y="4637286"/>
            <a:chExt cx="1919287" cy="593725"/>
          </a:xfrm>
        </p:grpSpPr>
        <p:sp>
          <p:nvSpPr>
            <p:cNvPr id="9" name="AutoShape 21"/>
            <p:cNvSpPr>
              <a:spLocks noChangeArrowheads="1"/>
            </p:cNvSpPr>
            <p:nvPr/>
          </p:nvSpPr>
          <p:spPr bwMode="gray">
            <a:xfrm>
              <a:off x="5233988" y="4637286"/>
              <a:ext cx="1919287" cy="593725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shade val="76471"/>
                    <a:invGamma/>
                  </a:schemeClr>
                </a:gs>
              </a:gsLst>
              <a:lin ang="5400000" scaled="1"/>
            </a:gradFill>
            <a:ln w="57150">
              <a:solidFill>
                <a:schemeClr val="accent1"/>
              </a:solidFill>
              <a:round/>
              <a:headEnd/>
              <a:tailEnd/>
            </a:ln>
            <a:effectLst>
              <a:outerShdw dist="52363" dir="4557825" algn="ctr" rotWithShape="0">
                <a:srgbClr val="1C1C1C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endParaRPr lang="zh-TW" altLang="en-US">
                <a:latin typeface="+mn-ea"/>
              </a:endParaRPr>
            </a:p>
          </p:txBody>
        </p:sp>
        <p:sp>
          <p:nvSpPr>
            <p:cNvPr id="18" name="Rectangle 30"/>
            <p:cNvSpPr>
              <a:spLocks noChangeArrowheads="1"/>
            </p:cNvSpPr>
            <p:nvPr/>
          </p:nvSpPr>
          <p:spPr bwMode="white">
            <a:xfrm>
              <a:off x="5446296" y="4716661"/>
              <a:ext cx="1415772" cy="46166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/>
              <a:r>
                <a:rPr lang="zh-TW" altLang="en-US" sz="2400" b="1" dirty="0" smtClean="0">
                  <a:solidFill>
                    <a:srgbClr val="FFFFFF"/>
                  </a:solidFill>
                  <a:latin typeface="+mn-ea"/>
                </a:rPr>
                <a:t>數位資產</a:t>
              </a:r>
              <a:endParaRPr lang="en-US" altLang="zh-TW" sz="2400" b="1" dirty="0">
                <a:solidFill>
                  <a:srgbClr val="FFFFFF"/>
                </a:solidFill>
                <a:latin typeface="+mn-ea"/>
              </a:endParaRPr>
            </a:p>
          </p:txBody>
        </p:sp>
      </p:grpSp>
      <p:grpSp>
        <p:nvGrpSpPr>
          <p:cNvPr id="28" name="群組 27"/>
          <p:cNvGrpSpPr/>
          <p:nvPr/>
        </p:nvGrpSpPr>
        <p:grpSpPr>
          <a:xfrm>
            <a:off x="1939925" y="4225853"/>
            <a:ext cx="1919288" cy="593725"/>
            <a:chOff x="1939925" y="4624586"/>
            <a:chExt cx="1919288" cy="593725"/>
          </a:xfrm>
        </p:grpSpPr>
        <p:sp>
          <p:nvSpPr>
            <p:cNvPr id="8" name="AutoShape 20"/>
            <p:cNvSpPr>
              <a:spLocks noChangeArrowheads="1"/>
            </p:cNvSpPr>
            <p:nvPr/>
          </p:nvSpPr>
          <p:spPr bwMode="gray">
            <a:xfrm>
              <a:off x="1939925" y="4624586"/>
              <a:ext cx="1919288" cy="593725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shade val="76471"/>
                    <a:invGamma/>
                  </a:schemeClr>
                </a:gs>
              </a:gsLst>
              <a:lin ang="5400000" scaled="1"/>
            </a:gradFill>
            <a:ln w="57150">
              <a:solidFill>
                <a:schemeClr val="accent1"/>
              </a:solidFill>
              <a:round/>
              <a:headEnd/>
              <a:tailEnd/>
            </a:ln>
            <a:effectLst>
              <a:outerShdw dist="52363" dir="4557825" algn="ctr" rotWithShape="0">
                <a:srgbClr val="1C1C1C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endParaRPr lang="zh-TW" altLang="en-US">
                <a:latin typeface="+mn-ea"/>
              </a:endParaRPr>
            </a:p>
          </p:txBody>
        </p:sp>
        <p:sp>
          <p:nvSpPr>
            <p:cNvPr id="19" name="Rectangle 31"/>
            <p:cNvSpPr>
              <a:spLocks noChangeArrowheads="1"/>
            </p:cNvSpPr>
            <p:nvPr/>
          </p:nvSpPr>
          <p:spPr bwMode="white">
            <a:xfrm>
              <a:off x="2187416" y="4690615"/>
              <a:ext cx="1415772" cy="46166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/>
              <a:r>
                <a:rPr lang="zh-TW" altLang="en-US" sz="2400" b="1" dirty="0" smtClean="0">
                  <a:solidFill>
                    <a:srgbClr val="FFFFFF"/>
                  </a:solidFill>
                  <a:latin typeface="+mn-ea"/>
                </a:rPr>
                <a:t>商務網路</a:t>
              </a:r>
              <a:endParaRPr lang="en-US" altLang="zh-TW" sz="2400" b="1" dirty="0">
                <a:solidFill>
                  <a:srgbClr val="FFFFFF"/>
                </a:solidFill>
                <a:latin typeface="+mn-ea"/>
              </a:endParaRPr>
            </a:p>
          </p:txBody>
        </p:sp>
      </p:grpSp>
      <p:sp>
        <p:nvSpPr>
          <p:cNvPr id="20" name="WordArt 32"/>
          <p:cNvSpPr>
            <a:spLocks noChangeArrowheads="1" noChangeShapeType="1" noTextEdit="1"/>
          </p:cNvSpPr>
          <p:nvPr/>
        </p:nvSpPr>
        <p:spPr bwMode="auto">
          <a:xfrm>
            <a:off x="3997325" y="3144567"/>
            <a:ext cx="1182688" cy="434975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endParaRPr lang="zh-TW" altLang="en-US" sz="2000" b="1" kern="10" dirty="0">
              <a:ln w="22225">
                <a:solidFill>
                  <a:srgbClr val="000000"/>
                </a:solidFill>
                <a:round/>
                <a:headEnd/>
                <a:tailEnd/>
              </a:ln>
              <a:solidFill>
                <a:srgbClr val="FFFFFF"/>
              </a:solidFill>
              <a:effectLst>
                <a:outerShdw dist="45791" dir="3378596" algn="ctr" rotWithShape="0">
                  <a:srgbClr val="000000">
                    <a:alpha val="50000"/>
                  </a:srgbClr>
                </a:outerShdw>
              </a:effectLst>
              <a:latin typeface="+mn-ea"/>
            </a:endParaRPr>
          </a:p>
        </p:txBody>
      </p:sp>
      <p:pic>
        <p:nvPicPr>
          <p:cNvPr id="21" name="Picture 16" descr="「ethereum」的圖片搜尋結果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3741"/>
          <a:stretch/>
        </p:blipFill>
        <p:spPr bwMode="auto">
          <a:xfrm>
            <a:off x="4029496" y="2192100"/>
            <a:ext cx="1085008" cy="1676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 22"/>
          <p:cNvSpPr>
            <a:spLocks noChangeArrowheads="1"/>
          </p:cNvSpPr>
          <p:nvPr/>
        </p:nvSpPr>
        <p:spPr bwMode="black">
          <a:xfrm>
            <a:off x="7405687" y="3144567"/>
            <a:ext cx="2189162" cy="130343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171450" indent="-171450">
              <a:lnSpc>
                <a:spcPct val="70000"/>
              </a:lnSpc>
              <a:buFont typeface="Arial" panose="020B0604020202020204" pitchFamily="34" charset="0"/>
              <a:buChar char="•"/>
            </a:pPr>
            <a:r>
              <a:rPr lang="zh-TW" altLang="en-US" sz="1600" dirty="0" smtClean="0">
                <a:solidFill>
                  <a:srgbClr val="000000"/>
                </a:solidFill>
                <a:latin typeface="+mn-ea"/>
              </a:rPr>
              <a:t>債券</a:t>
            </a:r>
            <a:endParaRPr lang="en-US" altLang="zh-TW" sz="1600" dirty="0" smtClean="0">
              <a:solidFill>
                <a:srgbClr val="000000"/>
              </a:solidFill>
              <a:latin typeface="+mn-ea"/>
            </a:endParaRPr>
          </a:p>
          <a:p>
            <a:pPr marL="171450" indent="-171450">
              <a:lnSpc>
                <a:spcPct val="70000"/>
              </a:lnSpc>
              <a:buFont typeface="Arial" panose="020B0604020202020204" pitchFamily="34" charset="0"/>
              <a:buChar char="•"/>
            </a:pPr>
            <a:endParaRPr lang="en-US" altLang="zh-TW" sz="1600" dirty="0">
              <a:solidFill>
                <a:srgbClr val="000000"/>
              </a:solidFill>
              <a:latin typeface="+mn-ea"/>
            </a:endParaRPr>
          </a:p>
          <a:p>
            <a:pPr marL="171450" indent="-171450">
              <a:lnSpc>
                <a:spcPct val="70000"/>
              </a:lnSpc>
              <a:buFont typeface="Arial" panose="020B0604020202020204" pitchFamily="34" charset="0"/>
              <a:buChar char="•"/>
            </a:pPr>
            <a:r>
              <a:rPr lang="zh-TW" altLang="en-US" sz="1600" dirty="0" smtClean="0">
                <a:solidFill>
                  <a:srgbClr val="000000"/>
                </a:solidFill>
                <a:latin typeface="+mn-ea"/>
              </a:rPr>
              <a:t>股票</a:t>
            </a:r>
            <a:endParaRPr lang="en-US" altLang="zh-TW" sz="1600" dirty="0" smtClean="0">
              <a:solidFill>
                <a:srgbClr val="000000"/>
              </a:solidFill>
              <a:latin typeface="+mn-ea"/>
            </a:endParaRPr>
          </a:p>
          <a:p>
            <a:pPr marL="171450" indent="-171450">
              <a:lnSpc>
                <a:spcPct val="70000"/>
              </a:lnSpc>
              <a:buFont typeface="Arial" panose="020B0604020202020204" pitchFamily="34" charset="0"/>
              <a:buChar char="•"/>
            </a:pPr>
            <a:endParaRPr lang="en-US" altLang="zh-TW" sz="1600" dirty="0">
              <a:solidFill>
                <a:srgbClr val="000000"/>
              </a:solidFill>
              <a:latin typeface="+mn-ea"/>
            </a:endParaRPr>
          </a:p>
          <a:p>
            <a:pPr marL="171450" indent="-171450">
              <a:lnSpc>
                <a:spcPct val="70000"/>
              </a:lnSpc>
              <a:buFont typeface="Arial" panose="020B0604020202020204" pitchFamily="34" charset="0"/>
              <a:buChar char="•"/>
            </a:pPr>
            <a:r>
              <a:rPr lang="zh-TW" altLang="en-US" sz="1600" dirty="0" smtClean="0">
                <a:solidFill>
                  <a:srgbClr val="000000"/>
                </a:solidFill>
                <a:latin typeface="+mn-ea"/>
              </a:rPr>
              <a:t>遺囑</a:t>
            </a:r>
            <a:endParaRPr lang="en-US" altLang="zh-TW" sz="1600" dirty="0" smtClean="0">
              <a:solidFill>
                <a:srgbClr val="000000"/>
              </a:solidFill>
              <a:latin typeface="+mn-ea"/>
            </a:endParaRPr>
          </a:p>
          <a:p>
            <a:pPr marL="171450" indent="-171450">
              <a:lnSpc>
                <a:spcPct val="70000"/>
              </a:lnSpc>
              <a:buFont typeface="Arial" panose="020B0604020202020204" pitchFamily="34" charset="0"/>
              <a:buChar char="•"/>
            </a:pPr>
            <a:endParaRPr lang="en-US" altLang="zh-TW" sz="1600" dirty="0">
              <a:solidFill>
                <a:srgbClr val="000000"/>
              </a:solidFill>
              <a:latin typeface="+mn-ea"/>
            </a:endParaRPr>
          </a:p>
          <a:p>
            <a:pPr marL="171450" indent="-171450">
              <a:lnSpc>
                <a:spcPct val="70000"/>
              </a:lnSpc>
              <a:buFont typeface="Arial" panose="020B0604020202020204" pitchFamily="34" charset="0"/>
              <a:buChar char="•"/>
            </a:pPr>
            <a:r>
              <a:rPr lang="zh-TW" altLang="en-US" sz="1600" dirty="0" smtClean="0">
                <a:solidFill>
                  <a:srgbClr val="000000"/>
                </a:solidFill>
                <a:latin typeface="+mn-ea"/>
              </a:rPr>
              <a:t>專利</a:t>
            </a:r>
            <a:endParaRPr lang="en-US" altLang="zh-TW" sz="160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23" name="Rectangle 26"/>
          <p:cNvSpPr>
            <a:spLocks noChangeArrowheads="1"/>
          </p:cNvSpPr>
          <p:nvPr/>
        </p:nvSpPr>
        <p:spPr bwMode="black">
          <a:xfrm>
            <a:off x="1587574" y="3212957"/>
            <a:ext cx="2192338" cy="60939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171450" indent="-171450">
              <a:lnSpc>
                <a:spcPct val="70000"/>
              </a:lnSpc>
              <a:buFont typeface="Arial" panose="020B0604020202020204" pitchFamily="34" charset="0"/>
              <a:buChar char="•"/>
            </a:pPr>
            <a:r>
              <a:rPr lang="zh-TW" altLang="en-US" sz="1600" dirty="0" smtClean="0">
                <a:solidFill>
                  <a:srgbClr val="000000"/>
                </a:solidFill>
                <a:latin typeface="+mn-ea"/>
              </a:rPr>
              <a:t>信任</a:t>
            </a:r>
            <a:endParaRPr lang="en-US" altLang="zh-TW" sz="1600" dirty="0" smtClean="0">
              <a:solidFill>
                <a:srgbClr val="000000"/>
              </a:solidFill>
              <a:latin typeface="+mn-ea"/>
            </a:endParaRPr>
          </a:p>
          <a:p>
            <a:pPr marL="171450" indent="-171450">
              <a:lnSpc>
                <a:spcPct val="70000"/>
              </a:lnSpc>
              <a:buFont typeface="Arial" panose="020B0604020202020204" pitchFamily="34" charset="0"/>
              <a:buChar char="•"/>
            </a:pPr>
            <a:endParaRPr lang="en-US" altLang="zh-TW" sz="1600" dirty="0">
              <a:solidFill>
                <a:srgbClr val="000000"/>
              </a:solidFill>
              <a:latin typeface="+mn-ea"/>
            </a:endParaRPr>
          </a:p>
          <a:p>
            <a:pPr marL="171450" indent="-171450">
              <a:lnSpc>
                <a:spcPct val="70000"/>
              </a:lnSpc>
              <a:buFont typeface="Arial" panose="020B0604020202020204" pitchFamily="34" charset="0"/>
              <a:buChar char="•"/>
            </a:pPr>
            <a:r>
              <a:rPr lang="zh-TW" altLang="en-US" sz="1600" dirty="0" smtClean="0">
                <a:solidFill>
                  <a:srgbClr val="000000"/>
                </a:solidFill>
                <a:latin typeface="+mn-ea"/>
              </a:rPr>
              <a:t>公開</a:t>
            </a:r>
            <a:endParaRPr lang="en-US" altLang="zh-TW" sz="1600" dirty="0" smtClean="0">
              <a:solidFill>
                <a:srgbClr val="00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88347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0822" y="0"/>
            <a:ext cx="5531362" cy="21328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0727" y="2190950"/>
            <a:ext cx="5551553" cy="2042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4630" y="4232990"/>
            <a:ext cx="5523747" cy="2664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矩形 7"/>
          <p:cNvSpPr/>
          <p:nvPr/>
        </p:nvSpPr>
        <p:spPr>
          <a:xfrm>
            <a:off x="7228091" y="6633284"/>
            <a:ext cx="191590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100" dirty="0" smtClean="0"/>
              <a:t>來源</a:t>
            </a:r>
            <a:r>
              <a:rPr lang="en-US" altLang="zh-TW" sz="1100" dirty="0" smtClean="0"/>
              <a:t>:https</a:t>
            </a:r>
            <a:r>
              <a:rPr lang="en-US" altLang="zh-TW" sz="1100" dirty="0"/>
              <a:t>://goo.gl/9tuWiW</a:t>
            </a:r>
            <a:endParaRPr lang="zh-TW" altLang="en-US" sz="1100" dirty="0"/>
          </a:p>
        </p:txBody>
      </p:sp>
    </p:spTree>
    <p:extLst>
      <p:ext uri="{BB962C8B-B14F-4D97-AF65-F5344CB8AC3E}">
        <p14:creationId xmlns:p14="http://schemas.microsoft.com/office/powerpoint/2010/main" val="3695548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61813"/>
            <a:ext cx="5621217" cy="2161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328558"/>
            <a:ext cx="5681582" cy="24200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4828515"/>
            <a:ext cx="5681581" cy="19128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/>
        </p:nvSpPr>
        <p:spPr>
          <a:xfrm>
            <a:off x="7228091" y="6633284"/>
            <a:ext cx="191590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100" dirty="0"/>
              <a:t>來源</a:t>
            </a:r>
            <a:r>
              <a:rPr lang="en-US" altLang="zh-TW" sz="1100" dirty="0" smtClean="0"/>
              <a:t>:https</a:t>
            </a:r>
            <a:r>
              <a:rPr lang="en-US" altLang="zh-TW" sz="1100" dirty="0"/>
              <a:t>://goo.gl/9tuWiW</a:t>
            </a:r>
            <a:endParaRPr lang="zh-TW" altLang="en-US" sz="1100" dirty="0"/>
          </a:p>
        </p:txBody>
      </p:sp>
    </p:spTree>
    <p:extLst>
      <p:ext uri="{BB962C8B-B14F-4D97-AF65-F5344CB8AC3E}">
        <p14:creationId xmlns:p14="http://schemas.microsoft.com/office/powerpoint/2010/main" val="349701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report">
      <a:majorFont>
        <a:latin typeface="Tahoma"/>
        <a:ea typeface="微軟正黑體"/>
        <a:cs typeface=""/>
      </a:majorFont>
      <a:minorFont>
        <a:latin typeface="Tahoma"/>
        <a:ea typeface="微軟正黑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Horizon</Template>
  <TotalTime>3805</TotalTime>
  <Words>3037</Words>
  <Application>Microsoft Macintosh PowerPoint</Application>
  <PresentationFormat>如螢幕大小 (4:3)</PresentationFormat>
  <Paragraphs>645</Paragraphs>
  <Slides>112</Slides>
  <Notes>22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112</vt:i4>
      </vt:variant>
    </vt:vector>
  </HeadingPairs>
  <TitlesOfParts>
    <vt:vector size="121" baseType="lpstr">
      <vt:lpstr>Calibri</vt:lpstr>
      <vt:lpstr>Tahoma</vt:lpstr>
      <vt:lpstr>文鼎特毛楷</vt:lpstr>
      <vt:lpstr>華康中特圓體</vt:lpstr>
      <vt:lpstr>華康特粗楷體(P)</vt:lpstr>
      <vt:lpstr>微軟正黑體</vt:lpstr>
      <vt:lpstr>新細明體</vt:lpstr>
      <vt:lpstr>Arial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回到2013年</vt:lpstr>
      <vt:lpstr>PowerPoint 簡報</vt:lpstr>
      <vt:lpstr>PowerPoint 簡報</vt:lpstr>
      <vt:lpstr>PowerPoint 簡報</vt:lpstr>
      <vt:lpstr>PowerPoint 簡報</vt:lpstr>
      <vt:lpstr>獲利檢視…</vt:lpstr>
      <vt:lpstr>Bitcoin 與定存獲利比較</vt:lpstr>
      <vt:lpstr>What the fuck?</vt:lpstr>
      <vt:lpstr>近三年走勢，週線</vt:lpstr>
      <vt:lpstr>2013-&gt;2017，成長60倍!!</vt:lpstr>
      <vt:lpstr>沒跟到這一波?</vt:lpstr>
      <vt:lpstr>Bitcoin Pizza Day</vt:lpstr>
      <vt:lpstr>現今價值: 10,000*4,200(USD) 約略等於12億新台幣</vt:lpstr>
      <vt:lpstr>What the fuck?</vt:lpstr>
      <vt:lpstr>Bitcoin Pizza Day</vt:lpstr>
      <vt:lpstr>比特幣現在能買什麼?</vt:lpstr>
      <vt:lpstr>PowerPoint 簡報</vt:lpstr>
      <vt:lpstr>如何獲得比特幣? </vt:lpstr>
      <vt:lpstr>交易所買賣</vt:lpstr>
      <vt:lpstr>購買比特幣方法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發送/接收比特幣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自己的錢，自己賺</vt:lpstr>
      <vt:lpstr>PowerPoint 簡報</vt:lpstr>
      <vt:lpstr>組一台可挖礦的主機</vt:lpstr>
      <vt:lpstr>組一台可挖礦的主機</vt:lpstr>
      <vt:lpstr>PowerPoint 簡報</vt:lpstr>
      <vt:lpstr>但還是沒你想的這麼簡單</vt:lpstr>
      <vt:lpstr>PowerPoint 簡報</vt:lpstr>
      <vt:lpstr>What the fuck?</vt:lpstr>
      <vt:lpstr>PowerPoint 簡報</vt:lpstr>
      <vt:lpstr>講了那麼多，比特幣是什麼</vt:lpstr>
      <vt:lpstr>PowerPoint 簡報</vt:lpstr>
      <vt:lpstr>中央機構</vt:lpstr>
      <vt:lpstr>點對點支付網路</vt:lpstr>
      <vt:lpstr>創始人: Satoshi Nakamoto(中本聰)</vt:lpstr>
      <vt:lpstr>創始人: Satoshi Nakamoto(中本聰)</vt:lpstr>
      <vt:lpstr>比特幣的交易運作原理</vt:lpstr>
      <vt:lpstr>傳統的交易方式</vt:lpstr>
      <vt:lpstr>交易情境圖</vt:lpstr>
      <vt:lpstr>交易情境圖</vt:lpstr>
      <vt:lpstr>比特幣地址</vt:lpstr>
      <vt:lpstr>準備轉出比特幣</vt:lpstr>
      <vt:lpstr>發送一筆比特幣交易</vt:lpstr>
      <vt:lpstr>交易情境圖</vt:lpstr>
      <vt:lpstr>帳本</vt:lpstr>
      <vt:lpstr>礦工</vt:lpstr>
      <vt:lpstr>挖礦</vt:lpstr>
      <vt:lpstr>帳本編號生成器</vt:lpstr>
      <vt:lpstr>帳本編號生成器範例</vt:lpstr>
      <vt:lpstr>礦工的一生</vt:lpstr>
      <vt:lpstr>帳本之間是有關連的!</vt:lpstr>
      <vt:lpstr>交易情境圖</vt:lpstr>
      <vt:lpstr>確認完成交易</vt:lpstr>
      <vt:lpstr>貼心小叮嚀</vt:lpstr>
      <vt:lpstr>區塊鏈是什麼?</vt:lpstr>
      <vt:lpstr>區塊鏈</vt:lpstr>
      <vt:lpstr>區塊鏈運作流程</vt:lpstr>
      <vt:lpstr>區塊鏈的特色</vt:lpstr>
      <vt:lpstr>PowerPoint 簡報</vt:lpstr>
      <vt:lpstr>PowerPoint 簡報</vt:lpstr>
      <vt:lpstr>PowerPoint 簡報</vt:lpstr>
      <vt:lpstr>PowerPoint 簡報</vt:lpstr>
      <vt:lpstr>PowerPoint 簡報</vt:lpstr>
      <vt:lpstr>區塊鏈平台</vt:lpstr>
      <vt:lpstr>PowerPoint 簡報</vt:lpstr>
      <vt:lpstr>以太幣近一年走勢，週線</vt:lpstr>
      <vt:lpstr>PowerPoint 簡報</vt:lpstr>
      <vt:lpstr>區塊鏈的應用</vt:lpstr>
      <vt:lpstr>PowerPoint 簡報</vt:lpstr>
      <vt:lpstr>PowerPoint 簡報</vt:lpstr>
      <vt:lpstr>PowerPoint 簡報</vt:lpstr>
      <vt:lpstr>貼心小叮嚀</vt:lpstr>
      <vt:lpstr>數位貨幣的未來</vt:lpstr>
      <vt:lpstr>合法性</vt:lpstr>
      <vt:lpstr>PowerPoint 簡報</vt:lpstr>
      <vt:lpstr>PowerPoint 簡報</vt:lpstr>
      <vt:lpstr>PowerPoint 簡報</vt:lpstr>
      <vt:lpstr>數位金融工作分享</vt:lpstr>
      <vt:lpstr>PowerPoint 簡報</vt:lpstr>
      <vt:lpstr>心中尚未崩壞的地方</vt:lpstr>
      <vt:lpstr>貼心小叮嚀</vt:lpstr>
      <vt:lpstr>貼心小叮嚀</vt:lpstr>
      <vt:lpstr>有獎徵答</vt:lpstr>
      <vt:lpstr>PowerPoint 簡報</vt:lpstr>
    </vt:vector>
  </TitlesOfParts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謝宏濤</dc:creator>
  <cp:lastModifiedBy>謝宏濤</cp:lastModifiedBy>
  <cp:revision>759</cp:revision>
  <dcterms:created xsi:type="dcterms:W3CDTF">2017-06-28T15:05:35Z</dcterms:created>
  <dcterms:modified xsi:type="dcterms:W3CDTF">2017-08-26T17:07:48Z</dcterms:modified>
</cp:coreProperties>
</file>